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56"/>
  </p:notesMasterIdLst>
  <p:sldIdLst>
    <p:sldId id="257" r:id="rId6"/>
    <p:sldId id="268" r:id="rId7"/>
    <p:sldId id="273" r:id="rId8"/>
    <p:sldId id="274" r:id="rId9"/>
    <p:sldId id="275" r:id="rId10"/>
    <p:sldId id="277" r:id="rId11"/>
    <p:sldId id="276" r:id="rId12"/>
    <p:sldId id="279" r:id="rId13"/>
    <p:sldId id="278" r:id="rId14"/>
    <p:sldId id="318" r:id="rId15"/>
    <p:sldId id="280" r:id="rId16"/>
    <p:sldId id="283" r:id="rId17"/>
    <p:sldId id="288" r:id="rId18"/>
    <p:sldId id="287" r:id="rId19"/>
    <p:sldId id="281" r:id="rId20"/>
    <p:sldId id="284" r:id="rId21"/>
    <p:sldId id="285" r:id="rId22"/>
    <p:sldId id="289" r:id="rId23"/>
    <p:sldId id="282" r:id="rId24"/>
    <p:sldId id="290" r:id="rId25"/>
    <p:sldId id="291" r:id="rId26"/>
    <p:sldId id="294" r:id="rId27"/>
    <p:sldId id="295" r:id="rId28"/>
    <p:sldId id="292" r:id="rId29"/>
    <p:sldId id="296" r:id="rId30"/>
    <p:sldId id="321" r:id="rId31"/>
    <p:sldId id="297" r:id="rId32"/>
    <p:sldId id="298" r:id="rId33"/>
    <p:sldId id="299" r:id="rId34"/>
    <p:sldId id="322" r:id="rId35"/>
    <p:sldId id="304" r:id="rId36"/>
    <p:sldId id="303" r:id="rId37"/>
    <p:sldId id="300" r:id="rId38"/>
    <p:sldId id="305" r:id="rId39"/>
    <p:sldId id="306" r:id="rId40"/>
    <p:sldId id="330" r:id="rId41"/>
    <p:sldId id="307" r:id="rId42"/>
    <p:sldId id="308" r:id="rId43"/>
    <p:sldId id="328" r:id="rId44"/>
    <p:sldId id="309" r:id="rId45"/>
    <p:sldId id="310" r:id="rId46"/>
    <p:sldId id="311" r:id="rId47"/>
    <p:sldId id="312" r:id="rId48"/>
    <p:sldId id="270" r:id="rId49"/>
    <p:sldId id="327" r:id="rId50"/>
    <p:sldId id="313" r:id="rId51"/>
    <p:sldId id="324" r:id="rId52"/>
    <p:sldId id="325" r:id="rId53"/>
    <p:sldId id="331" r:id="rId54"/>
    <p:sldId id="332" r:id="rId55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1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9FF"/>
    <a:srgbClr val="983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BEFCE5-2875-F24A-B11B-3E39E8E79904}" v="7" dt="2025-02-18T09:07:01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4"/>
    <p:restoredTop sz="96405"/>
  </p:normalViewPr>
  <p:slideViewPr>
    <p:cSldViewPr snapToGrid="0" snapToObjects="1" showGuides="1">
      <p:cViewPr varScale="1">
        <p:scale>
          <a:sx n="127" d="100"/>
          <a:sy n="127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De Maeyer" userId="a7710417-13f0-4fe1-865c-72edd2f5f89d" providerId="ADAL" clId="{92BEFCE5-2875-F24A-B11B-3E39E8E79904}"/>
    <pc:docChg chg="custSel delSld modSld">
      <pc:chgData name="Sven De Maeyer" userId="a7710417-13f0-4fe1-865c-72edd2f5f89d" providerId="ADAL" clId="{92BEFCE5-2875-F24A-B11B-3E39E8E79904}" dt="2025-02-18T09:07:37.439" v="61" actId="1076"/>
      <pc:docMkLst>
        <pc:docMk/>
      </pc:docMkLst>
      <pc:sldChg chg="modSp mod">
        <pc:chgData name="Sven De Maeyer" userId="a7710417-13f0-4fe1-865c-72edd2f5f89d" providerId="ADAL" clId="{92BEFCE5-2875-F24A-B11B-3E39E8E79904}" dt="2025-02-18T07:16:13.076" v="37" actId="20577"/>
        <pc:sldMkLst>
          <pc:docMk/>
          <pc:sldMk cId="3817982276" sldId="275"/>
        </pc:sldMkLst>
        <pc:spChg chg="mod">
          <ac:chgData name="Sven De Maeyer" userId="a7710417-13f0-4fe1-865c-72edd2f5f89d" providerId="ADAL" clId="{92BEFCE5-2875-F24A-B11B-3E39E8E79904}" dt="2025-02-18T07:16:13.076" v="37" actId="20577"/>
          <ac:spMkLst>
            <pc:docMk/>
            <pc:sldMk cId="3817982276" sldId="275"/>
            <ac:spMk id="5" creationId="{E923AA64-A445-2A4A-9CC3-2B543CA8A864}"/>
          </ac:spMkLst>
        </pc:spChg>
      </pc:sldChg>
      <pc:sldChg chg="modSp mod">
        <pc:chgData name="Sven De Maeyer" userId="a7710417-13f0-4fe1-865c-72edd2f5f89d" providerId="ADAL" clId="{92BEFCE5-2875-F24A-B11B-3E39E8E79904}" dt="2025-02-18T07:19:23.757" v="38" actId="20577"/>
        <pc:sldMkLst>
          <pc:docMk/>
          <pc:sldMk cId="2661406400" sldId="294"/>
        </pc:sldMkLst>
        <pc:spChg chg="mod">
          <ac:chgData name="Sven De Maeyer" userId="a7710417-13f0-4fe1-865c-72edd2f5f89d" providerId="ADAL" clId="{92BEFCE5-2875-F24A-B11B-3E39E8E79904}" dt="2025-02-18T07:19:23.757" v="38" actId="20577"/>
          <ac:spMkLst>
            <pc:docMk/>
            <pc:sldMk cId="2661406400" sldId="294"/>
            <ac:spMk id="10" creationId="{BBB4E847-CA46-4B43-8402-9585CBA53991}"/>
          </ac:spMkLst>
        </pc:spChg>
      </pc:sldChg>
      <pc:sldChg chg="addSp modSp mod">
        <pc:chgData name="Sven De Maeyer" userId="a7710417-13f0-4fe1-865c-72edd2f5f89d" providerId="ADAL" clId="{92BEFCE5-2875-F24A-B11B-3E39E8E79904}" dt="2025-02-18T09:07:37.439" v="61" actId="1076"/>
        <pc:sldMkLst>
          <pc:docMk/>
          <pc:sldMk cId="3846578192" sldId="300"/>
        </pc:sldMkLst>
        <pc:spChg chg="add mod">
          <ac:chgData name="Sven De Maeyer" userId="a7710417-13f0-4fe1-865c-72edd2f5f89d" providerId="ADAL" clId="{92BEFCE5-2875-F24A-B11B-3E39E8E79904}" dt="2025-02-18T09:07:37.439" v="61" actId="1076"/>
          <ac:spMkLst>
            <pc:docMk/>
            <pc:sldMk cId="3846578192" sldId="300"/>
            <ac:spMk id="4" creationId="{33F2C017-4C41-6ECE-B15D-537239B6045E}"/>
          </ac:spMkLst>
        </pc:spChg>
        <pc:spChg chg="mod">
          <ac:chgData name="Sven De Maeyer" userId="a7710417-13f0-4fe1-865c-72edd2f5f89d" providerId="ADAL" clId="{92BEFCE5-2875-F24A-B11B-3E39E8E79904}" dt="2025-02-18T09:06:06.080" v="42" actId="13926"/>
          <ac:spMkLst>
            <pc:docMk/>
            <pc:sldMk cId="3846578192" sldId="300"/>
            <ac:spMk id="7" creationId="{7BB4F05E-4227-7B62-D236-0D77C444FF0C}"/>
          </ac:spMkLst>
        </pc:spChg>
      </pc:sldChg>
      <pc:sldChg chg="modSp del mod">
        <pc:chgData name="Sven De Maeyer" userId="a7710417-13f0-4fe1-865c-72edd2f5f89d" providerId="ADAL" clId="{92BEFCE5-2875-F24A-B11B-3E39E8E79904}" dt="2025-02-18T09:05:58.146" v="41" actId="2696"/>
        <pc:sldMkLst>
          <pc:docMk/>
          <pc:sldMk cId="3255051900" sldId="323"/>
        </pc:sldMkLst>
        <pc:spChg chg="mod">
          <ac:chgData name="Sven De Maeyer" userId="a7710417-13f0-4fe1-865c-72edd2f5f89d" providerId="ADAL" clId="{92BEFCE5-2875-F24A-B11B-3E39E8E79904}" dt="2025-02-18T09:05:13.339" v="40" actId="20577"/>
          <ac:spMkLst>
            <pc:docMk/>
            <pc:sldMk cId="3255051900" sldId="323"/>
            <ac:spMk id="2" creationId="{B74DCAC0-F9D2-6A48-B2F0-9A50888A4B42}"/>
          </ac:spMkLst>
        </pc:spChg>
      </pc:sldChg>
      <pc:sldChg chg="del">
        <pc:chgData name="Sven De Maeyer" userId="a7710417-13f0-4fe1-865c-72edd2f5f89d" providerId="ADAL" clId="{92BEFCE5-2875-F24A-B11B-3E39E8E79904}" dt="2025-02-18T09:05:07.876" v="39" actId="2696"/>
        <pc:sldMkLst>
          <pc:docMk/>
          <pc:sldMk cId="2935114002" sldId="32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9A71E4-3466-FA49-A601-CEF4EE1254E9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1AF9CA83-2A1F-FF4E-BD1B-F013B483BFDD}">
      <dgm:prSet phldrT="[Tekst]" custT="1"/>
      <dgm:spPr/>
      <dgm:t>
        <a:bodyPr/>
        <a:lstStyle/>
        <a:p>
          <a:r>
            <a:rPr lang="nl-NL" sz="1600" dirty="0"/>
            <a:t>Causaal of niet-causaal</a:t>
          </a:r>
        </a:p>
      </dgm:t>
    </dgm:pt>
    <dgm:pt modelId="{D664027C-6204-D949-AADC-C4D2AA8CDD3F}" type="parTrans" cxnId="{A1F4012E-D2B2-FE40-8A9A-098993A054EA}">
      <dgm:prSet/>
      <dgm:spPr/>
      <dgm:t>
        <a:bodyPr/>
        <a:lstStyle/>
        <a:p>
          <a:endParaRPr lang="nl-NL"/>
        </a:p>
      </dgm:t>
    </dgm:pt>
    <dgm:pt modelId="{997CE66F-E49E-3942-8026-168962CB6494}" type="sibTrans" cxnId="{A1F4012E-D2B2-FE40-8A9A-098993A054EA}">
      <dgm:prSet/>
      <dgm:spPr/>
      <dgm:t>
        <a:bodyPr/>
        <a:lstStyle/>
        <a:p>
          <a:endParaRPr lang="nl-NL"/>
        </a:p>
      </dgm:t>
    </dgm:pt>
    <dgm:pt modelId="{9ED1B22B-3FB6-EB48-AF48-43239650AE24}">
      <dgm:prSet phldrT="[Tekst]" custT="1"/>
      <dgm:spPr/>
      <dgm:t>
        <a:bodyPr/>
        <a:lstStyle/>
        <a:p>
          <a:r>
            <a:rPr lang="nl-NL" sz="1600" dirty="0"/>
            <a:t>Controle-variabelen</a:t>
          </a:r>
        </a:p>
      </dgm:t>
    </dgm:pt>
    <dgm:pt modelId="{349D70DF-7AAE-4F41-8646-5CFD40D9EB95}" type="parTrans" cxnId="{56A97F44-7C11-1144-95A3-D489B26C6B76}">
      <dgm:prSet/>
      <dgm:spPr/>
      <dgm:t>
        <a:bodyPr/>
        <a:lstStyle/>
        <a:p>
          <a:endParaRPr lang="nl-NL"/>
        </a:p>
      </dgm:t>
    </dgm:pt>
    <dgm:pt modelId="{CFF31084-0867-BA47-AC0B-8AC47DD379A0}" type="sibTrans" cxnId="{56A97F44-7C11-1144-95A3-D489B26C6B76}">
      <dgm:prSet/>
      <dgm:spPr/>
      <dgm:t>
        <a:bodyPr/>
        <a:lstStyle/>
        <a:p>
          <a:endParaRPr lang="nl-NL"/>
        </a:p>
      </dgm:t>
    </dgm:pt>
    <dgm:pt modelId="{E126F412-9CF2-8B4D-A573-24D6C8EC8106}">
      <dgm:prSet phldrT="[Tekst]" custT="1"/>
      <dgm:spPr/>
      <dgm:t>
        <a:bodyPr/>
        <a:lstStyle/>
        <a:p>
          <a:r>
            <a:rPr lang="nl-NL" sz="1600" dirty="0"/>
            <a:t>Interactie tussen variabelen</a:t>
          </a:r>
        </a:p>
      </dgm:t>
    </dgm:pt>
    <dgm:pt modelId="{2DF0491F-A8E1-C04F-8576-FFE31E7D06E4}" type="parTrans" cxnId="{7C8D0D7E-42DA-5349-854C-8D22C3FF8669}">
      <dgm:prSet/>
      <dgm:spPr/>
      <dgm:t>
        <a:bodyPr/>
        <a:lstStyle/>
        <a:p>
          <a:endParaRPr lang="nl-NL"/>
        </a:p>
      </dgm:t>
    </dgm:pt>
    <dgm:pt modelId="{E1ACEB28-B5A1-384B-8D15-21689AABF226}" type="sibTrans" cxnId="{7C8D0D7E-42DA-5349-854C-8D22C3FF8669}">
      <dgm:prSet/>
      <dgm:spPr/>
      <dgm:t>
        <a:bodyPr/>
        <a:lstStyle/>
        <a:p>
          <a:endParaRPr lang="nl-NL"/>
        </a:p>
      </dgm:t>
    </dgm:pt>
    <dgm:pt modelId="{C2D00FC6-2191-D54C-A20B-9EE65461B4E9}" type="pres">
      <dgm:prSet presAssocID="{129A71E4-3466-FA49-A601-CEF4EE1254E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A933DD8-493C-7D4D-A69F-F27381B1D923}" type="pres">
      <dgm:prSet presAssocID="{1AF9CA83-2A1F-FF4E-BD1B-F013B483BFDD}" presName="gear1" presStyleLbl="node1" presStyleIdx="0" presStyleCnt="3">
        <dgm:presLayoutVars>
          <dgm:chMax val="1"/>
          <dgm:bulletEnabled val="1"/>
        </dgm:presLayoutVars>
      </dgm:prSet>
      <dgm:spPr/>
    </dgm:pt>
    <dgm:pt modelId="{258F36A1-3EC0-AA4D-8ADE-FABFAE463F88}" type="pres">
      <dgm:prSet presAssocID="{1AF9CA83-2A1F-FF4E-BD1B-F013B483BFDD}" presName="gear1srcNode" presStyleLbl="node1" presStyleIdx="0" presStyleCnt="3"/>
      <dgm:spPr/>
    </dgm:pt>
    <dgm:pt modelId="{40E724CE-9BCD-D94A-A61D-05AE11E93D31}" type="pres">
      <dgm:prSet presAssocID="{1AF9CA83-2A1F-FF4E-BD1B-F013B483BFDD}" presName="gear1dstNode" presStyleLbl="node1" presStyleIdx="0" presStyleCnt="3"/>
      <dgm:spPr/>
    </dgm:pt>
    <dgm:pt modelId="{D7165F0E-E523-564E-8376-87F380679920}" type="pres">
      <dgm:prSet presAssocID="{9ED1B22B-3FB6-EB48-AF48-43239650AE24}" presName="gear2" presStyleLbl="node1" presStyleIdx="1" presStyleCnt="3">
        <dgm:presLayoutVars>
          <dgm:chMax val="1"/>
          <dgm:bulletEnabled val="1"/>
        </dgm:presLayoutVars>
      </dgm:prSet>
      <dgm:spPr/>
    </dgm:pt>
    <dgm:pt modelId="{55B6CB79-3F10-E94F-8CDA-5E56AA0AE417}" type="pres">
      <dgm:prSet presAssocID="{9ED1B22B-3FB6-EB48-AF48-43239650AE24}" presName="gear2srcNode" presStyleLbl="node1" presStyleIdx="1" presStyleCnt="3"/>
      <dgm:spPr/>
    </dgm:pt>
    <dgm:pt modelId="{4C57572F-9BDA-1445-8E5E-3D561763756B}" type="pres">
      <dgm:prSet presAssocID="{9ED1B22B-3FB6-EB48-AF48-43239650AE24}" presName="gear2dstNode" presStyleLbl="node1" presStyleIdx="1" presStyleCnt="3"/>
      <dgm:spPr/>
    </dgm:pt>
    <dgm:pt modelId="{976B5CC5-22AD-D842-9BAE-6E56F5CD8E9D}" type="pres">
      <dgm:prSet presAssocID="{E126F412-9CF2-8B4D-A573-24D6C8EC8106}" presName="gear3" presStyleLbl="node1" presStyleIdx="2" presStyleCnt="3"/>
      <dgm:spPr/>
    </dgm:pt>
    <dgm:pt modelId="{AACD28DB-1CEB-CE48-93F0-A154F02DE6F6}" type="pres">
      <dgm:prSet presAssocID="{E126F412-9CF2-8B4D-A573-24D6C8EC810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B8C504A-63C9-6B49-9AD8-392CD53F7830}" type="pres">
      <dgm:prSet presAssocID="{E126F412-9CF2-8B4D-A573-24D6C8EC8106}" presName="gear3srcNode" presStyleLbl="node1" presStyleIdx="2" presStyleCnt="3"/>
      <dgm:spPr/>
    </dgm:pt>
    <dgm:pt modelId="{3DC20212-EA48-3747-8566-234D54EB7B1C}" type="pres">
      <dgm:prSet presAssocID="{E126F412-9CF2-8B4D-A573-24D6C8EC8106}" presName="gear3dstNode" presStyleLbl="node1" presStyleIdx="2" presStyleCnt="3"/>
      <dgm:spPr/>
    </dgm:pt>
    <dgm:pt modelId="{34B43E7F-7C4E-5A45-84DF-AE24FAE124EB}" type="pres">
      <dgm:prSet presAssocID="{997CE66F-E49E-3942-8026-168962CB6494}" presName="connector1" presStyleLbl="sibTrans2D1" presStyleIdx="0" presStyleCnt="3"/>
      <dgm:spPr/>
    </dgm:pt>
    <dgm:pt modelId="{6DCF298E-3447-0947-A672-4053FC1BC563}" type="pres">
      <dgm:prSet presAssocID="{CFF31084-0867-BA47-AC0B-8AC47DD379A0}" presName="connector2" presStyleLbl="sibTrans2D1" presStyleIdx="1" presStyleCnt="3"/>
      <dgm:spPr/>
    </dgm:pt>
    <dgm:pt modelId="{C37C5AB2-ACA7-A14A-8011-535A7400F9C2}" type="pres">
      <dgm:prSet presAssocID="{E1ACEB28-B5A1-384B-8D15-21689AABF226}" presName="connector3" presStyleLbl="sibTrans2D1" presStyleIdx="2" presStyleCnt="3"/>
      <dgm:spPr/>
    </dgm:pt>
  </dgm:ptLst>
  <dgm:cxnLst>
    <dgm:cxn modelId="{B8D3A405-519D-8B4B-9305-817102734923}" type="presOf" srcId="{1AF9CA83-2A1F-FF4E-BD1B-F013B483BFDD}" destId="{258F36A1-3EC0-AA4D-8ADE-FABFAE463F88}" srcOrd="1" destOrd="0" presId="urn:microsoft.com/office/officeart/2005/8/layout/gear1"/>
    <dgm:cxn modelId="{E888C80A-6E60-034D-9156-56FA75505F84}" type="presOf" srcId="{1AF9CA83-2A1F-FF4E-BD1B-F013B483BFDD}" destId="{40E724CE-9BCD-D94A-A61D-05AE11E93D31}" srcOrd="2" destOrd="0" presId="urn:microsoft.com/office/officeart/2005/8/layout/gear1"/>
    <dgm:cxn modelId="{49A89813-27F8-F941-B515-CE75D14E3E68}" type="presOf" srcId="{E1ACEB28-B5A1-384B-8D15-21689AABF226}" destId="{C37C5AB2-ACA7-A14A-8011-535A7400F9C2}" srcOrd="0" destOrd="0" presId="urn:microsoft.com/office/officeart/2005/8/layout/gear1"/>
    <dgm:cxn modelId="{9A6E5520-2281-C543-A36B-65D27F5B5BCF}" type="presOf" srcId="{E126F412-9CF2-8B4D-A573-24D6C8EC8106}" destId="{8B8C504A-63C9-6B49-9AD8-392CD53F7830}" srcOrd="2" destOrd="0" presId="urn:microsoft.com/office/officeart/2005/8/layout/gear1"/>
    <dgm:cxn modelId="{20CC6629-17E8-CA45-A31B-BAC6506BA265}" type="presOf" srcId="{9ED1B22B-3FB6-EB48-AF48-43239650AE24}" destId="{4C57572F-9BDA-1445-8E5E-3D561763756B}" srcOrd="2" destOrd="0" presId="urn:microsoft.com/office/officeart/2005/8/layout/gear1"/>
    <dgm:cxn modelId="{A1F4012E-D2B2-FE40-8A9A-098993A054EA}" srcId="{129A71E4-3466-FA49-A601-CEF4EE1254E9}" destId="{1AF9CA83-2A1F-FF4E-BD1B-F013B483BFDD}" srcOrd="0" destOrd="0" parTransId="{D664027C-6204-D949-AADC-C4D2AA8CDD3F}" sibTransId="{997CE66F-E49E-3942-8026-168962CB6494}"/>
    <dgm:cxn modelId="{270F1E35-2791-6B47-872F-193E6B852750}" type="presOf" srcId="{9ED1B22B-3FB6-EB48-AF48-43239650AE24}" destId="{55B6CB79-3F10-E94F-8CDA-5E56AA0AE417}" srcOrd="1" destOrd="0" presId="urn:microsoft.com/office/officeart/2005/8/layout/gear1"/>
    <dgm:cxn modelId="{56A97F44-7C11-1144-95A3-D489B26C6B76}" srcId="{129A71E4-3466-FA49-A601-CEF4EE1254E9}" destId="{9ED1B22B-3FB6-EB48-AF48-43239650AE24}" srcOrd="1" destOrd="0" parTransId="{349D70DF-7AAE-4F41-8646-5CFD40D9EB95}" sibTransId="{CFF31084-0867-BA47-AC0B-8AC47DD379A0}"/>
    <dgm:cxn modelId="{31088F4D-5025-2C44-96A1-43EE5927F9C8}" type="presOf" srcId="{9ED1B22B-3FB6-EB48-AF48-43239650AE24}" destId="{D7165F0E-E523-564E-8376-87F380679920}" srcOrd="0" destOrd="0" presId="urn:microsoft.com/office/officeart/2005/8/layout/gear1"/>
    <dgm:cxn modelId="{384A5662-EDD4-7F49-A01B-3E602B2E766A}" type="presOf" srcId="{1AF9CA83-2A1F-FF4E-BD1B-F013B483BFDD}" destId="{1A933DD8-493C-7D4D-A69F-F27381B1D923}" srcOrd="0" destOrd="0" presId="urn:microsoft.com/office/officeart/2005/8/layout/gear1"/>
    <dgm:cxn modelId="{17179F6B-0447-7241-939C-71EF81A670F4}" type="presOf" srcId="{CFF31084-0867-BA47-AC0B-8AC47DD379A0}" destId="{6DCF298E-3447-0947-A672-4053FC1BC563}" srcOrd="0" destOrd="0" presId="urn:microsoft.com/office/officeart/2005/8/layout/gear1"/>
    <dgm:cxn modelId="{7C8D0D7E-42DA-5349-854C-8D22C3FF8669}" srcId="{129A71E4-3466-FA49-A601-CEF4EE1254E9}" destId="{E126F412-9CF2-8B4D-A573-24D6C8EC8106}" srcOrd="2" destOrd="0" parTransId="{2DF0491F-A8E1-C04F-8576-FFE31E7D06E4}" sibTransId="{E1ACEB28-B5A1-384B-8D15-21689AABF226}"/>
    <dgm:cxn modelId="{27B92FA1-A45B-7D4B-AD12-ABD3E55ADC02}" type="presOf" srcId="{997CE66F-E49E-3942-8026-168962CB6494}" destId="{34B43E7F-7C4E-5A45-84DF-AE24FAE124EB}" srcOrd="0" destOrd="0" presId="urn:microsoft.com/office/officeart/2005/8/layout/gear1"/>
    <dgm:cxn modelId="{BD745AB4-9310-6F4B-8693-5BBE9EC6328A}" type="presOf" srcId="{E126F412-9CF2-8B4D-A573-24D6C8EC8106}" destId="{976B5CC5-22AD-D842-9BAE-6E56F5CD8E9D}" srcOrd="0" destOrd="0" presId="urn:microsoft.com/office/officeart/2005/8/layout/gear1"/>
    <dgm:cxn modelId="{E2BECED0-0783-B148-9C5D-89433BFF8224}" type="presOf" srcId="{129A71E4-3466-FA49-A601-CEF4EE1254E9}" destId="{C2D00FC6-2191-D54C-A20B-9EE65461B4E9}" srcOrd="0" destOrd="0" presId="urn:microsoft.com/office/officeart/2005/8/layout/gear1"/>
    <dgm:cxn modelId="{4D2742EA-E564-B940-AE3D-8997AD26C61A}" type="presOf" srcId="{E126F412-9CF2-8B4D-A573-24D6C8EC8106}" destId="{3DC20212-EA48-3747-8566-234D54EB7B1C}" srcOrd="3" destOrd="0" presId="urn:microsoft.com/office/officeart/2005/8/layout/gear1"/>
    <dgm:cxn modelId="{D9B619FF-8568-ED46-BF56-5014FECDF59A}" type="presOf" srcId="{E126F412-9CF2-8B4D-A573-24D6C8EC8106}" destId="{AACD28DB-1CEB-CE48-93F0-A154F02DE6F6}" srcOrd="1" destOrd="0" presId="urn:microsoft.com/office/officeart/2005/8/layout/gear1"/>
    <dgm:cxn modelId="{2B223409-D07A-0845-811F-DB357B735193}" type="presParOf" srcId="{C2D00FC6-2191-D54C-A20B-9EE65461B4E9}" destId="{1A933DD8-493C-7D4D-A69F-F27381B1D923}" srcOrd="0" destOrd="0" presId="urn:microsoft.com/office/officeart/2005/8/layout/gear1"/>
    <dgm:cxn modelId="{983517CB-7929-964F-80DF-FE6D7E4DF0CC}" type="presParOf" srcId="{C2D00FC6-2191-D54C-A20B-9EE65461B4E9}" destId="{258F36A1-3EC0-AA4D-8ADE-FABFAE463F88}" srcOrd="1" destOrd="0" presId="urn:microsoft.com/office/officeart/2005/8/layout/gear1"/>
    <dgm:cxn modelId="{665C3E37-AA60-6E4D-B09D-E1C2E753A10C}" type="presParOf" srcId="{C2D00FC6-2191-D54C-A20B-9EE65461B4E9}" destId="{40E724CE-9BCD-D94A-A61D-05AE11E93D31}" srcOrd="2" destOrd="0" presId="urn:microsoft.com/office/officeart/2005/8/layout/gear1"/>
    <dgm:cxn modelId="{5A5F25EA-5316-BB4B-ABC7-321D7CEB7604}" type="presParOf" srcId="{C2D00FC6-2191-D54C-A20B-9EE65461B4E9}" destId="{D7165F0E-E523-564E-8376-87F380679920}" srcOrd="3" destOrd="0" presId="urn:microsoft.com/office/officeart/2005/8/layout/gear1"/>
    <dgm:cxn modelId="{9F91931D-5F34-C34D-AA83-737D20B0661F}" type="presParOf" srcId="{C2D00FC6-2191-D54C-A20B-9EE65461B4E9}" destId="{55B6CB79-3F10-E94F-8CDA-5E56AA0AE417}" srcOrd="4" destOrd="0" presId="urn:microsoft.com/office/officeart/2005/8/layout/gear1"/>
    <dgm:cxn modelId="{2C6E9408-A377-3C4C-825F-ADEB30C04F5B}" type="presParOf" srcId="{C2D00FC6-2191-D54C-A20B-9EE65461B4E9}" destId="{4C57572F-9BDA-1445-8E5E-3D561763756B}" srcOrd="5" destOrd="0" presId="urn:microsoft.com/office/officeart/2005/8/layout/gear1"/>
    <dgm:cxn modelId="{235EA410-75DE-3D4F-A63A-97958588B7D7}" type="presParOf" srcId="{C2D00FC6-2191-D54C-A20B-9EE65461B4E9}" destId="{976B5CC5-22AD-D842-9BAE-6E56F5CD8E9D}" srcOrd="6" destOrd="0" presId="urn:microsoft.com/office/officeart/2005/8/layout/gear1"/>
    <dgm:cxn modelId="{BCD08A5F-DF62-1840-86C4-EAD7FD58BBEC}" type="presParOf" srcId="{C2D00FC6-2191-D54C-A20B-9EE65461B4E9}" destId="{AACD28DB-1CEB-CE48-93F0-A154F02DE6F6}" srcOrd="7" destOrd="0" presId="urn:microsoft.com/office/officeart/2005/8/layout/gear1"/>
    <dgm:cxn modelId="{53C7201B-B72F-B440-B8EB-D6DFEA3699F9}" type="presParOf" srcId="{C2D00FC6-2191-D54C-A20B-9EE65461B4E9}" destId="{8B8C504A-63C9-6B49-9AD8-392CD53F7830}" srcOrd="8" destOrd="0" presId="urn:microsoft.com/office/officeart/2005/8/layout/gear1"/>
    <dgm:cxn modelId="{D304D3B0-8E2E-BA45-B25B-8C2A64780AEC}" type="presParOf" srcId="{C2D00FC6-2191-D54C-A20B-9EE65461B4E9}" destId="{3DC20212-EA48-3747-8566-234D54EB7B1C}" srcOrd="9" destOrd="0" presId="urn:microsoft.com/office/officeart/2005/8/layout/gear1"/>
    <dgm:cxn modelId="{B271A46B-E9FF-6E44-BF8A-6535E10E7176}" type="presParOf" srcId="{C2D00FC6-2191-D54C-A20B-9EE65461B4E9}" destId="{34B43E7F-7C4E-5A45-84DF-AE24FAE124EB}" srcOrd="10" destOrd="0" presId="urn:microsoft.com/office/officeart/2005/8/layout/gear1"/>
    <dgm:cxn modelId="{B14CA96F-1177-734E-9FCD-23A9AEB0CCF9}" type="presParOf" srcId="{C2D00FC6-2191-D54C-A20B-9EE65461B4E9}" destId="{6DCF298E-3447-0947-A672-4053FC1BC563}" srcOrd="11" destOrd="0" presId="urn:microsoft.com/office/officeart/2005/8/layout/gear1"/>
    <dgm:cxn modelId="{364660CD-0C0D-B041-A116-DC97AB493184}" type="presParOf" srcId="{C2D00FC6-2191-D54C-A20B-9EE65461B4E9}" destId="{C37C5AB2-ACA7-A14A-8011-535A7400F9C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33DD8-493C-7D4D-A69F-F27381B1D923}">
      <dsp:nvSpPr>
        <dsp:cNvPr id="0" name=""/>
        <dsp:cNvSpPr/>
      </dsp:nvSpPr>
      <dsp:spPr>
        <a:xfrm>
          <a:off x="5239067" y="2097405"/>
          <a:ext cx="2563495" cy="256349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Causaal of niet-causaal</a:t>
          </a:r>
        </a:p>
      </dsp:txBody>
      <dsp:txXfrm>
        <a:off x="5754444" y="2697891"/>
        <a:ext cx="1532741" cy="1317690"/>
      </dsp:txXfrm>
    </dsp:sp>
    <dsp:sp modelId="{D7165F0E-E523-564E-8376-87F380679920}">
      <dsp:nvSpPr>
        <dsp:cNvPr id="0" name=""/>
        <dsp:cNvSpPr/>
      </dsp:nvSpPr>
      <dsp:spPr>
        <a:xfrm>
          <a:off x="3747579" y="1491488"/>
          <a:ext cx="1864360" cy="186436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Controle-variabelen</a:t>
          </a:r>
        </a:p>
      </dsp:txBody>
      <dsp:txXfrm>
        <a:off x="4216937" y="1963683"/>
        <a:ext cx="925644" cy="919970"/>
      </dsp:txXfrm>
    </dsp:sp>
    <dsp:sp modelId="{976B5CC5-22AD-D842-9BAE-6E56F5CD8E9D}">
      <dsp:nvSpPr>
        <dsp:cNvPr id="0" name=""/>
        <dsp:cNvSpPr/>
      </dsp:nvSpPr>
      <dsp:spPr>
        <a:xfrm rot="20700000">
          <a:off x="4791811" y="205269"/>
          <a:ext cx="1826692" cy="182669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Interactie tussen variabelen</a:t>
          </a:r>
        </a:p>
      </dsp:txBody>
      <dsp:txXfrm rot="-20700000">
        <a:off x="5192458" y="605917"/>
        <a:ext cx="1025398" cy="1025398"/>
      </dsp:txXfrm>
    </dsp:sp>
    <dsp:sp modelId="{34B43E7F-7C4E-5A45-84DF-AE24FAE124EB}">
      <dsp:nvSpPr>
        <dsp:cNvPr id="0" name=""/>
        <dsp:cNvSpPr/>
      </dsp:nvSpPr>
      <dsp:spPr>
        <a:xfrm>
          <a:off x="5047104" y="1707641"/>
          <a:ext cx="3281273" cy="3281273"/>
        </a:xfrm>
        <a:prstGeom prst="circularArrow">
          <a:avLst>
            <a:gd name="adj1" fmla="val 4688"/>
            <a:gd name="adj2" fmla="val 299029"/>
            <a:gd name="adj3" fmla="val 2526290"/>
            <a:gd name="adj4" fmla="val 1583963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F298E-3447-0947-A672-4053FC1BC563}">
      <dsp:nvSpPr>
        <dsp:cNvPr id="0" name=""/>
        <dsp:cNvSpPr/>
      </dsp:nvSpPr>
      <dsp:spPr>
        <a:xfrm>
          <a:off x="3417404" y="1076973"/>
          <a:ext cx="2384050" cy="23840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C5AB2-ACA7-A14A-8011-535A7400F9C2}">
      <dsp:nvSpPr>
        <dsp:cNvPr id="0" name=""/>
        <dsp:cNvSpPr/>
      </dsp:nvSpPr>
      <dsp:spPr>
        <a:xfrm>
          <a:off x="4369278" y="-196846"/>
          <a:ext cx="2570486" cy="257048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BB6DB-26F8-3D44-8679-1FA91FCCBB64}" type="datetimeFigureOut">
              <a:rPr lang="nl-BE" smtClean="0"/>
              <a:t>18/02/2025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ECE38-3714-4B47-9619-03F93C682CD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85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ECE38-3714-4B47-9619-03F93C682CDA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523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Bouwstee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Bouwstee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Bouwstee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b-2024-2025.netlify.app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1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Analysetechnieken</a:t>
            </a:r>
          </a:p>
          <a:p>
            <a:r>
              <a:rPr lang="nl-BE" dirty="0"/>
              <a:t>t-test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B6B2-C8ED-4F45-89B6-F509F02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Meetniveau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6C938A8-A109-5948-8723-C5A208F37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6" name="Afbeelding 5" descr="Afbeelding met baksteen, bouwmateriaal, buiten, gebouw&#10;&#10;Automatisch gegenereerde beschrijving">
            <a:extLst>
              <a:ext uri="{FF2B5EF4-FFF2-40B4-BE49-F238E27FC236}">
                <a16:creationId xmlns:a16="http://schemas.microsoft.com/office/drawing/2014/main" id="{1BC2EBCA-8EA8-574C-B248-B152252E4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868" y="1891204"/>
            <a:ext cx="5340132" cy="40050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E0DEF56-FEC6-4543-884F-782EBEEBEE4B}"/>
              </a:ext>
            </a:extLst>
          </p:cNvPr>
          <p:cNvSpPr txBox="1"/>
          <p:nvPr/>
        </p:nvSpPr>
        <p:spPr>
          <a:xfrm>
            <a:off x="3038925" y="3357724"/>
            <a:ext cx="2634693" cy="4194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Zittenblijven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C3EE844-B739-DB40-A8BA-A7C1228966C3}"/>
              </a:ext>
            </a:extLst>
          </p:cNvPr>
          <p:cNvSpPr txBox="1"/>
          <p:nvPr/>
        </p:nvSpPr>
        <p:spPr>
          <a:xfrm>
            <a:off x="3315574" y="5310278"/>
            <a:ext cx="2632239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95C343-74D9-7143-8498-62AFFBD0B76E}"/>
              </a:ext>
            </a:extLst>
          </p:cNvPr>
          <p:cNvSpPr txBox="1"/>
          <p:nvPr/>
        </p:nvSpPr>
        <p:spPr>
          <a:xfrm>
            <a:off x="1912447" y="4753138"/>
            <a:ext cx="2632239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</p:spTree>
    <p:extLst>
      <p:ext uri="{BB962C8B-B14F-4D97-AF65-F5344CB8AC3E}">
        <p14:creationId xmlns:p14="http://schemas.microsoft.com/office/powerpoint/2010/main" val="427307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B6B2-C8ED-4F45-89B6-F509F02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Meetniveau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6C938A8-A109-5948-8723-C5A208F37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D5B4E3E-25A0-A945-8FD9-B39D9A59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957" y="1412507"/>
            <a:ext cx="6060692" cy="4660279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Kwalitatieve variabelen</a:t>
            </a:r>
          </a:p>
          <a:p>
            <a:pPr lvl="1"/>
            <a:r>
              <a:rPr lang="nl-BE" dirty="0"/>
              <a:t>2 categorieën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3 of meer categorieën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Kwantitatieve variabelen</a:t>
            </a:r>
          </a:p>
        </p:txBody>
      </p:sp>
      <p:pic>
        <p:nvPicPr>
          <p:cNvPr id="6" name="Afbeelding 5" descr="Afbeelding met baksteen, bouwmateriaal, buiten, gebouw&#10;&#10;Automatisch gegenereerde beschrijving">
            <a:extLst>
              <a:ext uri="{FF2B5EF4-FFF2-40B4-BE49-F238E27FC236}">
                <a16:creationId xmlns:a16="http://schemas.microsoft.com/office/drawing/2014/main" id="{1BC2EBCA-8EA8-574C-B248-B152252E4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868" y="1891204"/>
            <a:ext cx="5340132" cy="40050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E0DEF56-FEC6-4543-884F-782EBEEBEE4B}"/>
              </a:ext>
            </a:extLst>
          </p:cNvPr>
          <p:cNvSpPr txBox="1"/>
          <p:nvPr/>
        </p:nvSpPr>
        <p:spPr>
          <a:xfrm>
            <a:off x="3038925" y="3349787"/>
            <a:ext cx="2585336" cy="538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Zittenblijven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C3EE844-B739-DB40-A8BA-A7C1228966C3}"/>
              </a:ext>
            </a:extLst>
          </p:cNvPr>
          <p:cNvSpPr txBox="1"/>
          <p:nvPr/>
        </p:nvSpPr>
        <p:spPr>
          <a:xfrm>
            <a:off x="3315574" y="5310278"/>
            <a:ext cx="2425864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95C343-74D9-7143-8498-62AFFBD0B76E}"/>
              </a:ext>
            </a:extLst>
          </p:cNvPr>
          <p:cNvSpPr txBox="1"/>
          <p:nvPr/>
        </p:nvSpPr>
        <p:spPr>
          <a:xfrm>
            <a:off x="1912447" y="4753138"/>
            <a:ext cx="2671927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6F65C71-5A31-2E40-AA13-5385BADD7889}"/>
              </a:ext>
            </a:extLst>
          </p:cNvPr>
          <p:cNvSpPr/>
          <p:nvPr/>
        </p:nvSpPr>
        <p:spPr bwMode="auto">
          <a:xfrm>
            <a:off x="9317420" y="2427890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71A272D-F062-ED43-854D-CB3838B31791}"/>
              </a:ext>
            </a:extLst>
          </p:cNvPr>
          <p:cNvSpPr/>
          <p:nvPr/>
        </p:nvSpPr>
        <p:spPr bwMode="auto">
          <a:xfrm>
            <a:off x="9317420" y="2774731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F903284E-A454-B942-8F8B-A8353E7CA78F}"/>
              </a:ext>
            </a:extLst>
          </p:cNvPr>
          <p:cNvSpPr/>
          <p:nvPr/>
        </p:nvSpPr>
        <p:spPr bwMode="auto">
          <a:xfrm>
            <a:off x="10277371" y="3596563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1128E7A-9831-D347-953B-FD26BE77E618}"/>
              </a:ext>
            </a:extLst>
          </p:cNvPr>
          <p:cNvSpPr/>
          <p:nvPr/>
        </p:nvSpPr>
        <p:spPr bwMode="auto">
          <a:xfrm>
            <a:off x="10277371" y="3943404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3A5D3E3-27E4-9E48-B547-E313C140D6DE}"/>
              </a:ext>
            </a:extLst>
          </p:cNvPr>
          <p:cNvSpPr/>
          <p:nvPr/>
        </p:nvSpPr>
        <p:spPr bwMode="auto">
          <a:xfrm>
            <a:off x="10277371" y="4290245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B4FA8CF-9200-D640-9E26-5AEECA55F7EB}"/>
              </a:ext>
            </a:extLst>
          </p:cNvPr>
          <p:cNvSpPr txBox="1"/>
          <p:nvPr/>
        </p:nvSpPr>
        <p:spPr>
          <a:xfrm>
            <a:off x="9114151" y="2477091"/>
            <a:ext cx="1115986" cy="2779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Ja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5B26FE4-F0A1-BC43-9B99-231022F3A5D1}"/>
              </a:ext>
            </a:extLst>
          </p:cNvPr>
          <p:cNvSpPr txBox="1"/>
          <p:nvPr/>
        </p:nvSpPr>
        <p:spPr>
          <a:xfrm>
            <a:off x="9124660" y="2802915"/>
            <a:ext cx="1115986" cy="2779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976D059A-AC1B-1C44-B36F-AC5CE97A9065}"/>
              </a:ext>
            </a:extLst>
          </p:cNvPr>
          <p:cNvSpPr txBox="1"/>
          <p:nvPr/>
        </p:nvSpPr>
        <p:spPr>
          <a:xfrm>
            <a:off x="10026694" y="3347223"/>
            <a:ext cx="1822406" cy="2900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484577A-C9FA-4F4C-A587-287542E87054}"/>
              </a:ext>
            </a:extLst>
          </p:cNvPr>
          <p:cNvSpPr/>
          <p:nvPr/>
        </p:nvSpPr>
        <p:spPr bwMode="auto">
          <a:xfrm>
            <a:off x="8471787" y="5381222"/>
            <a:ext cx="1132486" cy="501227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7AA5781-0211-D148-9C3D-B8286681EAAB}"/>
              </a:ext>
            </a:extLst>
          </p:cNvPr>
          <p:cNvSpPr txBox="1"/>
          <p:nvPr/>
        </p:nvSpPr>
        <p:spPr>
          <a:xfrm>
            <a:off x="8479695" y="5501393"/>
            <a:ext cx="1115986" cy="2779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</p:spTree>
    <p:extLst>
      <p:ext uri="{BB962C8B-B14F-4D97-AF65-F5344CB8AC3E}">
        <p14:creationId xmlns:p14="http://schemas.microsoft.com/office/powerpoint/2010/main" val="117856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E9278-5040-B941-B5A0-88041AEF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variabelen?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1B63F4-E131-9B4E-9DDE-5692CC74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580B5-A6E4-D741-B04E-086398992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b="0" i="1" dirty="0"/>
              <a:t>OV1) 	Kan attestering (a-attest, c-attest) in het 6de jaar ASO verklaard 	worden door sociale economische achtergrond (laag, midden, 	hoog)?</a:t>
            </a:r>
          </a:p>
          <a:p>
            <a:endParaRPr lang="nl-BE" b="0" i="1" dirty="0"/>
          </a:p>
          <a:p>
            <a:r>
              <a:rPr lang="nl-BE" b="0" i="1" dirty="0"/>
              <a:t>OV2)	Hangt de werkmotivatie van werknemers (schaalscore) samen 	met de bedrijfsgrootte (uitgedrukt in aantal werknemers)?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420C8E3-458F-824B-80E8-1D3C2E559262}"/>
              </a:ext>
            </a:extLst>
          </p:cNvPr>
          <p:cNvSpPr txBox="1"/>
          <p:nvPr/>
        </p:nvSpPr>
        <p:spPr>
          <a:xfrm>
            <a:off x="3563003" y="5431137"/>
            <a:ext cx="5628290" cy="776460"/>
          </a:xfrm>
          <a:prstGeom prst="rect">
            <a:avLst/>
          </a:prstGeom>
          <a:solidFill>
            <a:schemeClr val="bg1">
              <a:lumMod val="65000"/>
              <a:alpha val="44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zijn de variabelen?			   </a:t>
            </a:r>
          </a:p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Teken deze variabelen</a:t>
            </a:r>
            <a:r>
              <a:rPr lang="nl-BE" sz="28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</a:p>
        </p:txBody>
      </p:sp>
      <p:pic>
        <p:nvPicPr>
          <p:cNvPr id="3074" name="Picture 2" descr="Afbeeldingsresultaat voor task">
            <a:extLst>
              <a:ext uri="{FF2B5EF4-FFF2-40B4-BE49-F238E27FC236}">
                <a16:creationId xmlns:a16="http://schemas.microsoft.com/office/drawing/2014/main" id="{8D502692-A423-6A41-ABA6-DD7A3C8B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59" y="5485143"/>
            <a:ext cx="663278" cy="6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4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97F50-3C58-1D44-B651-BB788E29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Relaties tussen variabelen?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62A491-F879-C341-BF14-83A7C2453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00A4BDD-92F9-E341-B03C-76AAE0663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Afbeelding 4" descr="Afbeelding met baksteen, bouwmateriaal, buiten, gebouw&#10;&#10;Automatisch gegenereerde beschrijving">
            <a:extLst>
              <a:ext uri="{FF2B5EF4-FFF2-40B4-BE49-F238E27FC236}">
                <a16:creationId xmlns:a16="http://schemas.microsoft.com/office/drawing/2014/main" id="{6F511B14-5927-3A47-A438-80159693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5570" y="1681916"/>
            <a:ext cx="3312291" cy="2484218"/>
          </a:xfrm>
          <a:prstGeom prst="rect">
            <a:avLst/>
          </a:prstGeom>
        </p:spPr>
      </p:pic>
      <p:pic>
        <p:nvPicPr>
          <p:cNvPr id="6" name="Picture 4" descr="Afbeeldingsresultaat voor toren van stenen">
            <a:extLst>
              <a:ext uri="{FF2B5EF4-FFF2-40B4-BE49-F238E27FC236}">
                <a16:creationId xmlns:a16="http://schemas.microsoft.com/office/drawing/2014/main" id="{145F0F5E-023B-F446-A6F2-2DFBBB4A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52" y="2673811"/>
            <a:ext cx="2634895" cy="39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fbeeldingsresultaat voor pad van stenen">
            <a:extLst>
              <a:ext uri="{FF2B5EF4-FFF2-40B4-BE49-F238E27FC236}">
                <a16:creationId xmlns:a16="http://schemas.microsoft.com/office/drawing/2014/main" id="{6AD78818-5A96-5A46-B95F-533C469C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3" y="204861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0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5B56-00DC-6C4F-88F7-4CC701D3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Relaties tussen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E984D24-F73D-3C49-8879-DF7B543A1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6D3643A6-D8CE-5E40-87E3-96F6B6B86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878992"/>
              </p:ext>
            </p:extLst>
          </p:nvPr>
        </p:nvGraphicFramePr>
        <p:xfrm>
          <a:off x="623888" y="1576388"/>
          <a:ext cx="10944225" cy="466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98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D751B-B17B-E347-ACA6-C91E2028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Causale versus niet-causale verbanden (1)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26FFB1-4768-2D40-9C35-D9C9BECA1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4098" name="Picture 2" descr="Afbeeldingsresultaat voor causal relation cartoon">
            <a:extLst>
              <a:ext uri="{FF2B5EF4-FFF2-40B4-BE49-F238E27FC236}">
                <a16:creationId xmlns:a16="http://schemas.microsoft.com/office/drawing/2014/main" id="{8D1E3142-7332-FB48-984F-A854B4094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2"/>
          <a:stretch/>
        </p:blipFill>
        <p:spPr bwMode="auto">
          <a:xfrm>
            <a:off x="1681147" y="1986915"/>
            <a:ext cx="4180811" cy="234484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beeldingsresultaat voor causal relation">
            <a:extLst>
              <a:ext uri="{FF2B5EF4-FFF2-40B4-BE49-F238E27FC236}">
                <a16:creationId xmlns:a16="http://schemas.microsoft.com/office/drawing/2014/main" id="{DB92A793-B0EA-2C42-934C-1A0C1F4C5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7" r="31636" b="34191"/>
          <a:stretch/>
        </p:blipFill>
        <p:spPr bwMode="auto">
          <a:xfrm>
            <a:off x="6827693" y="1986916"/>
            <a:ext cx="3734328" cy="234484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072D765B-C710-E54F-B177-5B8E6F7FD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891" b="61007" l="52154" r="60851"/>
                    </a14:imgEffect>
                  </a14:imgLayer>
                </a14:imgProps>
              </a:ext>
            </a:extLst>
          </a:blip>
          <a:srcRect l="51067" t="51877" r="38062" b="37979"/>
          <a:stretch/>
        </p:blipFill>
        <p:spPr>
          <a:xfrm>
            <a:off x="8172706" y="4331758"/>
            <a:ext cx="798086" cy="623429"/>
          </a:xfrm>
          <a:prstGeom prst="rect">
            <a:avLst/>
          </a:prstGeom>
        </p:spPr>
      </p:pic>
      <p:pic>
        <p:nvPicPr>
          <p:cNvPr id="9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00689949-B69A-2944-9303-436B09AB9B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05" b="60820" l="1173" r="10553"/>
                    </a14:imgEffect>
                  </a14:imgLayer>
                </a14:imgProps>
              </a:ext>
            </a:extLst>
          </a:blip>
          <a:srcRect t="50566" r="88275" b="38041"/>
          <a:stretch/>
        </p:blipFill>
        <p:spPr>
          <a:xfrm>
            <a:off x="3212793" y="4242674"/>
            <a:ext cx="915636" cy="744816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E51E9B2-5EF8-7C40-A80A-F081B45AE546}"/>
              </a:ext>
            </a:extLst>
          </p:cNvPr>
          <p:cNvSpPr txBox="1"/>
          <p:nvPr/>
        </p:nvSpPr>
        <p:spPr>
          <a:xfrm>
            <a:off x="3563003" y="5390041"/>
            <a:ext cx="5628290" cy="776460"/>
          </a:xfrm>
          <a:prstGeom prst="rect">
            <a:avLst/>
          </a:prstGeom>
          <a:solidFill>
            <a:schemeClr val="bg1">
              <a:lumMod val="65000"/>
              <a:alpha val="44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Causaal?			  </a:t>
            </a:r>
            <a:r>
              <a:rPr lang="nl-BE" sz="28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78801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D751B-B17B-E347-ACA6-C91E2028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Causale versus niet-causale verbanden (2)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26FFB1-4768-2D40-9C35-D9C9BECA1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C334D2F-9218-5642-B135-9297A746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Niet-causale verbanden = associaties zonder causaliteit</a:t>
            </a:r>
          </a:p>
          <a:p>
            <a:pPr marL="361940" lvl="1" indent="0"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samenhang, geassocieerd met, …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dirty="0"/>
              <a:t>Causale verbanden = associaties in termen van oorzaak </a:t>
            </a:r>
            <a:r>
              <a:rPr lang="nl-BE" sz="1800" dirty="0"/>
              <a:t>(</a:t>
            </a:r>
            <a:r>
              <a:rPr lang="nl-BE" sz="1800" i="1" dirty="0"/>
              <a:t>onafhankelijke var.</a:t>
            </a:r>
            <a:r>
              <a:rPr lang="nl-BE" sz="1800" dirty="0"/>
              <a:t>)</a:t>
            </a:r>
            <a:r>
              <a:rPr lang="nl-BE" dirty="0"/>
              <a:t> en 		            gevolg </a:t>
            </a:r>
            <a:r>
              <a:rPr lang="nl-BE" sz="1800" dirty="0"/>
              <a:t>(</a:t>
            </a:r>
            <a:r>
              <a:rPr lang="nl-BE" sz="1800" i="1" dirty="0"/>
              <a:t>afhankelijke var.</a:t>
            </a:r>
            <a:r>
              <a:rPr lang="nl-BE" sz="1800" dirty="0"/>
              <a:t>)</a:t>
            </a:r>
          </a:p>
          <a:p>
            <a:pPr marL="361940" lvl="1" indent="0"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effect, impact, voorspellen, verklaren, …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</p:txBody>
      </p:sp>
      <p:pic>
        <p:nvPicPr>
          <p:cNvPr id="12" name="Picture 2" descr="Schermafbeelding 2017-02-12 om 11.22.04.png">
            <a:extLst>
              <a:ext uri="{FF2B5EF4-FFF2-40B4-BE49-F238E27FC236}">
                <a16:creationId xmlns:a16="http://schemas.microsoft.com/office/drawing/2014/main" id="{5AD5C5C2-6D43-3345-9C83-9789851C8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32" y="2619867"/>
            <a:ext cx="411956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 descr="Schermafbeelding 2017-02-12 om 11.20.40.png">
            <a:extLst>
              <a:ext uri="{FF2B5EF4-FFF2-40B4-BE49-F238E27FC236}">
                <a16:creationId xmlns:a16="http://schemas.microsoft.com/office/drawing/2014/main" id="{7073A409-3E02-DA4D-8112-E09CCFDE1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800" y="5280991"/>
            <a:ext cx="367506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52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B0193-AAFE-124D-8F7C-2DA7E89B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Complexere verbanden: controle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CF3220-72D7-AD4A-810F-15B4A7989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85B0221-6DE4-124B-84F4-C49D8224F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Bijvoorbeeld:</a:t>
            </a:r>
          </a:p>
          <a:p>
            <a:pPr marL="361940" lvl="1" indent="0">
              <a:buNone/>
            </a:pPr>
            <a:r>
              <a:rPr lang="nl-BE" altLang="nl-BE" i="1" dirty="0"/>
              <a:t>Heeft het aantal uren dat een leerling studeert voor een toets een invloed op de scores voor die toets, </a:t>
            </a:r>
            <a:r>
              <a:rPr lang="nl-BE" altLang="nl-BE" i="1" u="sng" dirty="0"/>
              <a:t>ongeacht het IQ van de leerling</a:t>
            </a:r>
            <a:r>
              <a:rPr lang="nl-BE" altLang="nl-BE" i="1" dirty="0"/>
              <a:t>?</a:t>
            </a:r>
          </a:p>
          <a:p>
            <a:pPr marL="361940" lvl="1" indent="0">
              <a:buNone/>
            </a:pPr>
            <a:endParaRPr lang="nl-BE" i="1" dirty="0"/>
          </a:p>
          <a:p>
            <a:r>
              <a:rPr lang="nl-BE" dirty="0"/>
              <a:t>Om oneigenlijke verbanden uit te sluiten </a:t>
            </a:r>
            <a:r>
              <a:rPr lang="nl-BE" sz="1800" dirty="0"/>
              <a:t>(~interne validiteit, zie IMT!)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Wat is het effect van X op Y, ongeacht Z;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i="1" dirty="0"/>
              <a:t>					rekening houdend met Z;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i="1" dirty="0"/>
              <a:t>					controlerend voor Z?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  <a:p>
            <a:pPr lvl="1"/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8CB5DC1-DE36-714C-8E45-A45E59F4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752" y="5005126"/>
            <a:ext cx="3521370" cy="15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7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32A76-0594-8E46-A3FD-22B07DCD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Complexere verbanden: interactie tussen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BDDDAB-DF21-5244-8B15-C997CE371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B18C7D-5787-6442-B931-BD8B7B29B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Bijvoorbeeld:</a:t>
            </a:r>
            <a:endParaRPr lang="nl-BE" b="0" dirty="0"/>
          </a:p>
          <a:p>
            <a:pPr marL="361940" lvl="1" indent="0">
              <a:buNone/>
            </a:pPr>
            <a:r>
              <a:rPr lang="nl-BE" altLang="nl-BE" i="1" dirty="0"/>
              <a:t>Is het verband tussen het aantal studieuren en de toetsscore </a:t>
            </a:r>
            <a:r>
              <a:rPr lang="nl-BE" altLang="nl-BE" i="1" u="sng" dirty="0"/>
              <a:t>afhankelijk van het IQ van een leerling</a:t>
            </a:r>
            <a:r>
              <a:rPr lang="nl-BE" altLang="nl-BE" i="1" dirty="0"/>
              <a:t>?</a:t>
            </a:r>
          </a:p>
          <a:p>
            <a:endParaRPr lang="nl-BE" dirty="0"/>
          </a:p>
          <a:p>
            <a:r>
              <a:rPr lang="nl-BE" dirty="0"/>
              <a:t>Om complexere relaties in kaart te brengen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Is het effect van X op Y… afhankelijk van Z; 					                             hetzelfde/identiek voor … als voor …?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  <a:p>
            <a:pPr marL="0" indent="0">
              <a:buNone/>
            </a:pPr>
            <a:endParaRPr lang="nl-BE" b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666D142-CEC6-9648-99AE-7CCF19507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13310" r="43794" b="14407"/>
          <a:stretch/>
        </p:blipFill>
        <p:spPr bwMode="auto">
          <a:xfrm>
            <a:off x="2475652" y="4687354"/>
            <a:ext cx="4445410" cy="183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02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D751B-B17B-E347-ACA6-C91E2028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gepaste techniek kiezen?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26FFB1-4768-2D40-9C35-D9C9BECA1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D79EB22-04B3-164C-9B2A-B4996B6CE7A8}"/>
              </a:ext>
            </a:extLst>
          </p:cNvPr>
          <p:cNvSpPr/>
          <p:nvPr/>
        </p:nvSpPr>
        <p:spPr bwMode="auto">
          <a:xfrm>
            <a:off x="6779172" y="2349062"/>
            <a:ext cx="5234152" cy="39901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C334D2F-9218-5642-B135-9297A746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Teken je onderzoeksvraag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Gebruik de flowcharts in het OLP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0F9E53A-3854-2C4C-83F1-91D35A907FDC}"/>
              </a:ext>
            </a:extLst>
          </p:cNvPr>
          <p:cNvSpPr/>
          <p:nvPr/>
        </p:nvSpPr>
        <p:spPr bwMode="auto">
          <a:xfrm>
            <a:off x="4177862" y="3216166"/>
            <a:ext cx="930166" cy="42566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4FF37-B5A9-2848-BFC1-26D5D8B96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17896" r="13396" b="16260"/>
          <a:stretch>
            <a:fillRect/>
          </a:stretch>
        </p:blipFill>
        <p:spPr bwMode="auto">
          <a:xfrm>
            <a:off x="6931081" y="2489473"/>
            <a:ext cx="4956556" cy="37478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7B7672-5535-0C42-B1DD-0187BCCAF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r="8952" b="5644"/>
          <a:stretch/>
        </p:blipFill>
        <p:spPr>
          <a:xfrm>
            <a:off x="609390" y="2629173"/>
            <a:ext cx="5486610" cy="34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8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E03B-4E38-E04D-860A-E6536083114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13" name="Tijdelijke aanduiding voor afbeelding 12" descr="Afbeelding met tekst, schermafbeelding&#10;&#10;Automatisch gegenereerde beschrijving">
            <a:extLst>
              <a:ext uri="{FF2B5EF4-FFF2-40B4-BE49-F238E27FC236}">
                <a16:creationId xmlns:a16="http://schemas.microsoft.com/office/drawing/2014/main" id="{B380940B-464A-3D4A-9D51-18C9EAA1A9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25488" r="-25488"/>
          <a:stretch/>
        </p:blipFill>
        <p:spPr>
          <a:noFill/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19EE8D0B-EFB8-DF4E-A771-E7ED2DE62A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5741" r="15741"/>
          <a:stretch>
            <a:fillRect/>
          </a:stretch>
        </p:blipFill>
        <p:spPr>
          <a:prstGeom prst="roundRect">
            <a:avLst>
              <a:gd name="adj" fmla="val 50000"/>
            </a:avLst>
          </a:prstGeom>
        </p:spPr>
      </p:pic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8B125C63-E17C-4743-8DB7-1795A93F79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47" b="47"/>
          <a:stretch>
            <a:fillRect/>
          </a:stretch>
        </p:blipFill>
        <p:spPr>
          <a:prstGeom prst="roundRect">
            <a:avLst>
              <a:gd name="adj" fmla="val 50000"/>
            </a:avLst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Praktisch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8EBD4-6BC5-D844-98F0-F06FCADD065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90C32-1664-AD4C-90CB-B21340D4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BE" dirty="0"/>
              <a:t>t-test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BE" dirty="0"/>
              <a:t>Analysetechnieken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32E22-44CB-BF4C-B981-0E46617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58D65E-CF8D-C446-998C-18BAB280DD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7A4CC58-AD3A-B846-8B1A-D222086C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altLang="nl-BE" b="0" i="1" dirty="0"/>
              <a:t>OV1)	Scoren meisjes anders op wiskunde dan jongens?</a:t>
            </a:r>
          </a:p>
          <a:p>
            <a:r>
              <a:rPr lang="nl-BE" altLang="nl-BE" b="0" i="1" dirty="0"/>
              <a:t>OV2)	In welke mate hangt sociaal-economische status (</a:t>
            </a:r>
            <a:r>
              <a:rPr lang="nl-BE" altLang="en-GB" b="0" i="1" dirty="0"/>
              <a:t>‘</a:t>
            </a:r>
            <a:r>
              <a:rPr lang="nl-BE" altLang="nl-BE" b="0" i="1" dirty="0"/>
              <a:t>laag</a:t>
            </a:r>
            <a:r>
              <a:rPr lang="nl-BE" altLang="en-GB" b="0" i="1" dirty="0"/>
              <a:t>’</a:t>
            </a:r>
            <a:r>
              <a:rPr lang="nl-BE" altLang="nl-BE" b="0" i="1" dirty="0"/>
              <a:t>, </a:t>
            </a:r>
            <a:r>
              <a:rPr lang="nl-BE" altLang="en-GB" b="0" i="1" dirty="0"/>
              <a:t>‘</a:t>
            </a:r>
            <a:r>
              <a:rPr lang="nl-BE" altLang="nl-BE" b="0" i="1" dirty="0"/>
              <a:t>midden</a:t>
            </a:r>
            <a:r>
              <a:rPr lang="nl-BE" altLang="en-GB" b="0" i="1" dirty="0"/>
              <a:t>’</a:t>
            </a:r>
            <a:r>
              <a:rPr lang="nl-BE" altLang="nl-BE" b="0" i="1" dirty="0"/>
              <a:t>, 	</a:t>
            </a:r>
            <a:r>
              <a:rPr lang="nl-BE" altLang="en-GB" b="0" i="1" dirty="0"/>
              <a:t>‘</a:t>
            </a:r>
            <a:r>
              <a:rPr lang="nl-BE" altLang="nl-BE" b="0" i="1" dirty="0"/>
              <a:t>hoog</a:t>
            </a:r>
            <a:r>
              <a:rPr lang="nl-BE" altLang="en-GB" b="0" i="1" dirty="0"/>
              <a:t>’</a:t>
            </a:r>
            <a:r>
              <a:rPr lang="nl-BE" altLang="nl-BE" b="0" i="1" dirty="0"/>
              <a:t>) samen met al dan niet bijscholing krijgen?</a:t>
            </a:r>
          </a:p>
          <a:p>
            <a:r>
              <a:rPr lang="nl-BE" altLang="nl-BE" b="0" i="1" dirty="0"/>
              <a:t>OV3)	Is de invloed van zelfeffectiviteit op wiskundescores (schaalscore) 	anders naargelang studiemotivatie (schaalscore) van de leerling, 	ongeacht het geslacht?</a:t>
            </a:r>
          </a:p>
          <a:p>
            <a:pPr>
              <a:lnSpc>
                <a:spcPct val="80000"/>
              </a:lnSpc>
              <a:buFontTx/>
              <a:buNone/>
            </a:pPr>
            <a:endParaRPr lang="nl-BE" altLang="nl-BE" b="0" dirty="0"/>
          </a:p>
          <a:p>
            <a:pPr>
              <a:lnSpc>
                <a:spcPct val="80000"/>
              </a:lnSpc>
              <a:buFontTx/>
              <a:buNone/>
            </a:pPr>
            <a:endParaRPr lang="nl-BE" altLang="nl-BE" b="0" dirty="0"/>
          </a:p>
          <a:p>
            <a:endParaRPr lang="nl-BE" b="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11FBE12-60A4-054B-805A-58590828D26A}"/>
              </a:ext>
            </a:extLst>
          </p:cNvPr>
          <p:cNvSpPr txBox="1"/>
          <p:nvPr/>
        </p:nvSpPr>
        <p:spPr>
          <a:xfrm>
            <a:off x="3563003" y="5379764"/>
            <a:ext cx="5628290" cy="776460"/>
          </a:xfrm>
          <a:prstGeom prst="rect">
            <a:avLst/>
          </a:prstGeom>
          <a:solidFill>
            <a:schemeClr val="bg1">
              <a:lumMod val="65000"/>
              <a:alpha val="44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Teken de onderzoeksvraag		   </a:t>
            </a:r>
          </a:p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Kies de gepaste techniek			</a:t>
            </a:r>
            <a:endParaRPr lang="nl-BE" sz="2800" b="1" i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2" descr="Afbeeldingsresultaat voor task">
            <a:extLst>
              <a:ext uri="{FF2B5EF4-FFF2-40B4-BE49-F238E27FC236}">
                <a16:creationId xmlns:a16="http://schemas.microsoft.com/office/drawing/2014/main" id="{F4A6EBC1-C3FF-2842-815F-D14A61948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59" y="5433770"/>
            <a:ext cx="663278" cy="6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754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4575" b="-45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9B13793-9192-464F-BC6D-C6C025837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BBB4E847-CA46-4B43-8402-9585CBA5399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5578" y="4161695"/>
            <a:ext cx="3444601" cy="2053040"/>
          </a:xfrm>
        </p:spPr>
        <p:txBody>
          <a:bodyPr/>
          <a:lstStyle/>
          <a:p>
            <a:r>
              <a:rPr lang="nl-BE" b="1" dirty="0"/>
              <a:t>EFFECT VAN EDUCATIEVE CAMPAGNE?</a:t>
            </a:r>
          </a:p>
          <a:p>
            <a:r>
              <a:rPr lang="nl-BE" dirty="0"/>
              <a:t>Meting van </a:t>
            </a:r>
            <a:r>
              <a:rPr lang="nl-BE" dirty="0">
                <a:solidFill>
                  <a:schemeClr val="accent5"/>
                </a:solidFill>
              </a:rPr>
              <a:t>hoeveelheid huishoudelijk afval (in kg)</a:t>
            </a:r>
            <a:r>
              <a:rPr lang="nl-BE" dirty="0"/>
              <a:t> bij </a:t>
            </a:r>
            <a:r>
              <a:rPr lang="nl-BE" dirty="0">
                <a:solidFill>
                  <a:schemeClr val="accent6"/>
                </a:solidFill>
              </a:rPr>
              <a:t>100 gezinnen voor </a:t>
            </a:r>
            <a:r>
              <a:rPr lang="nl-BE" dirty="0"/>
              <a:t>de campagne en meting bij </a:t>
            </a:r>
            <a:r>
              <a:rPr lang="nl-BE" dirty="0">
                <a:solidFill>
                  <a:schemeClr val="accent6"/>
                </a:solidFill>
              </a:rPr>
              <a:t>dezelfde 100  gezinnen nadat</a:t>
            </a:r>
            <a:r>
              <a:rPr lang="nl-BE" dirty="0"/>
              <a:t> de campagne een maand gelopen heeft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9E2AE1A1-8EE5-3B4B-98B1-256E6D5F6E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3776" y="3525088"/>
            <a:ext cx="3457018" cy="522288"/>
          </a:xfrm>
        </p:spPr>
        <p:txBody>
          <a:bodyPr/>
          <a:lstStyle/>
          <a:p>
            <a:pPr algn="ctr"/>
            <a:r>
              <a:rPr lang="nl-BE" dirty="0"/>
              <a:t>Studie 2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646A9F58-7D11-7F4C-BE7B-0B5977E9C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7108" y="3547641"/>
            <a:ext cx="3435526" cy="522288"/>
          </a:xfrm>
        </p:spPr>
        <p:txBody>
          <a:bodyPr/>
          <a:lstStyle/>
          <a:p>
            <a:pPr algn="ctr"/>
            <a:r>
              <a:rPr lang="nl-BE" dirty="0"/>
              <a:t>Studie 1</a:t>
            </a:r>
          </a:p>
        </p:txBody>
      </p:sp>
      <p:pic>
        <p:nvPicPr>
          <p:cNvPr id="18" name="Tijdelijke aanduiding voor afbeelding 17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81C034DB-A01C-8842-935E-B04FBAADFC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01405" r="-101405"/>
          <a:stretch/>
        </p:blipFill>
        <p:spPr>
          <a:xfrm>
            <a:off x="797107" y="643266"/>
            <a:ext cx="3447151" cy="2447925"/>
          </a:xfrm>
        </p:spPr>
      </p:pic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EB270A86-CDD1-F945-A9D7-C00BD978FE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 t="-21701" b="-21701"/>
          <a:stretch/>
        </p:blipFill>
        <p:spPr>
          <a:xfrm>
            <a:off x="7497763" y="620713"/>
            <a:ext cx="3446462" cy="2447925"/>
          </a:xfrm>
        </p:spPr>
      </p:pic>
      <p:sp>
        <p:nvSpPr>
          <p:cNvPr id="19" name="Tijdelijke aanduiding voor inhoud 18">
            <a:extLst>
              <a:ext uri="{FF2B5EF4-FFF2-40B4-BE49-F238E27FC236}">
                <a16:creationId xmlns:a16="http://schemas.microsoft.com/office/drawing/2014/main" id="{CD8C8B69-1605-1B43-9B6A-F831E25AAF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7108" y="4184248"/>
            <a:ext cx="3434216" cy="2050586"/>
          </a:xfrm>
        </p:spPr>
        <p:txBody>
          <a:bodyPr/>
          <a:lstStyle/>
          <a:p>
            <a:r>
              <a:rPr lang="nl-BE" b="1" dirty="0"/>
              <a:t>EFFECT VAN OPLEIDING?</a:t>
            </a:r>
          </a:p>
          <a:p>
            <a:r>
              <a:rPr lang="nl-BE" dirty="0"/>
              <a:t>Vergelijking van </a:t>
            </a:r>
            <a:r>
              <a:rPr lang="nl-BE" dirty="0">
                <a:solidFill>
                  <a:schemeClr val="accent5"/>
                </a:solidFill>
              </a:rPr>
              <a:t>hoeveelheid huishoudelijk afval (in kg) </a:t>
            </a:r>
            <a:r>
              <a:rPr lang="nl-BE" dirty="0"/>
              <a:t>geproduceerd door </a:t>
            </a:r>
            <a:r>
              <a:rPr lang="nl-BE" dirty="0">
                <a:solidFill>
                  <a:schemeClr val="accent6"/>
                </a:solidFill>
              </a:rPr>
              <a:t>100 gezinnen die training volgden</a:t>
            </a:r>
            <a:r>
              <a:rPr lang="nl-BE" dirty="0"/>
              <a:t> en </a:t>
            </a:r>
            <a:r>
              <a:rPr lang="nl-BE" dirty="0">
                <a:solidFill>
                  <a:schemeClr val="accent6"/>
                </a:solidFill>
              </a:rPr>
              <a:t>100 willekeurig gekozen gezinnen </a:t>
            </a:r>
            <a:r>
              <a:rPr lang="nl-BE" dirty="0"/>
              <a:t>uit dezelfde populatie</a:t>
            </a:r>
          </a:p>
          <a:p>
            <a:endParaRPr lang="nl-BE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B02F02DF-45CE-E441-BAC5-2BA4E59CE51B}"/>
              </a:ext>
            </a:extLst>
          </p:cNvPr>
          <p:cNvSpPr/>
          <p:nvPr/>
        </p:nvSpPr>
        <p:spPr>
          <a:xfrm rot="19798170">
            <a:off x="697425" y="851305"/>
            <a:ext cx="12057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Opleiding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C6C3F8E6-3F15-9044-959E-FA66E904D24D}"/>
              </a:ext>
            </a:extLst>
          </p:cNvPr>
          <p:cNvSpPr/>
          <p:nvPr/>
        </p:nvSpPr>
        <p:spPr>
          <a:xfrm>
            <a:off x="8505775" y="574372"/>
            <a:ext cx="12907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Campagne</a:t>
            </a:r>
          </a:p>
        </p:txBody>
      </p:sp>
    </p:spTree>
    <p:extLst>
      <p:ext uri="{BB962C8B-B14F-4D97-AF65-F5344CB8AC3E}">
        <p14:creationId xmlns:p14="http://schemas.microsoft.com/office/powerpoint/2010/main" val="266140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9B13793-9192-464F-BC6D-C6C025837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9E2AE1A1-8EE5-3B4B-98B1-256E6D5F6E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3776" y="3525088"/>
            <a:ext cx="3457018" cy="522288"/>
          </a:xfrm>
        </p:spPr>
        <p:txBody>
          <a:bodyPr/>
          <a:lstStyle/>
          <a:p>
            <a:pPr algn="ctr"/>
            <a:r>
              <a:rPr lang="nl-BE" dirty="0"/>
              <a:t>Studie 2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646A9F58-7D11-7F4C-BE7B-0B5977E9C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7382" y="3547641"/>
            <a:ext cx="3435526" cy="522288"/>
          </a:xfrm>
        </p:spPr>
        <p:txBody>
          <a:bodyPr/>
          <a:lstStyle/>
          <a:p>
            <a:pPr algn="ctr"/>
            <a:r>
              <a:rPr lang="nl-BE" dirty="0"/>
              <a:t>Studie 1</a:t>
            </a:r>
          </a:p>
        </p:txBody>
      </p:sp>
      <p:pic>
        <p:nvPicPr>
          <p:cNvPr id="18" name="Tijdelijke aanduiding voor afbeelding 17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81C034DB-A01C-8842-935E-B04FBAADFC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01405" r="-101405"/>
          <a:stretch/>
        </p:blipFill>
        <p:spPr>
          <a:xfrm>
            <a:off x="807381" y="643266"/>
            <a:ext cx="3447151" cy="2447925"/>
          </a:xfrm>
        </p:spPr>
      </p:pic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EB270A86-CDD1-F945-A9D7-C00BD978FE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 t="-21701" b="-21701"/>
          <a:stretch/>
        </p:blipFill>
        <p:spPr>
          <a:xfrm>
            <a:off x="7497763" y="620713"/>
            <a:ext cx="3446462" cy="2447925"/>
          </a:xfr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B02F02DF-45CE-E441-BAC5-2BA4E59CE51B}"/>
              </a:ext>
            </a:extLst>
          </p:cNvPr>
          <p:cNvSpPr/>
          <p:nvPr/>
        </p:nvSpPr>
        <p:spPr>
          <a:xfrm rot="19798170">
            <a:off x="738518" y="851305"/>
            <a:ext cx="12057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Opleiding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C6C3F8E6-3F15-9044-959E-FA66E904D24D}"/>
              </a:ext>
            </a:extLst>
          </p:cNvPr>
          <p:cNvSpPr/>
          <p:nvPr/>
        </p:nvSpPr>
        <p:spPr>
          <a:xfrm>
            <a:off x="8505775" y="574372"/>
            <a:ext cx="12907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Campagne</a:t>
            </a:r>
          </a:p>
        </p:txBody>
      </p:sp>
      <p:pic>
        <p:nvPicPr>
          <p:cNvPr id="8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EABB7856-4800-434E-907A-9BA75DA3B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81" y="4267295"/>
            <a:ext cx="3457018" cy="130111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040202-6094-2747-A38B-5271B3CB3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523" y="4267295"/>
            <a:ext cx="3495290" cy="1301110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69E83CBD-56B5-5947-B947-73A68C828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1818" y="5858581"/>
            <a:ext cx="30607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BE" altLang="nl-BE" sz="1400" i="1" dirty="0">
                <a:solidFill>
                  <a:schemeClr val="accent1"/>
                </a:solidFill>
                <a:latin typeface="Times New Roman" panose="02020603050405020304" pitchFamily="18" charset="0"/>
              </a:rPr>
              <a:t>Deze zou je eventueel zo kunnen visualiseren, maar eigenlijk gaat het 2 maal om kg afval (kg voor en kg na)</a:t>
            </a:r>
            <a:endParaRPr lang="en-US" altLang="nl-BE" sz="1400" i="1" dirty="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22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A8F41-451C-FC40-9179-6377A8A7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 vormen van t-test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1C7604C-2E8C-9745-A880-7F79AA100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BCB91F-3CCB-6E44-8FBF-4D95A3263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Independent samples design</a:t>
            </a:r>
          </a:p>
          <a:p>
            <a:pPr lvl="1"/>
            <a:r>
              <a:rPr lang="nl-BE" altLang="nl-BE" dirty="0"/>
              <a:t>Respondenten Conditie 1 </a:t>
            </a:r>
            <a:r>
              <a:rPr lang="nl-BE" altLang="nl-BE" dirty="0">
                <a:solidFill>
                  <a:schemeClr val="accent5"/>
                </a:solidFill>
              </a:rPr>
              <a:t>≠</a:t>
            </a:r>
            <a:r>
              <a:rPr lang="nl-BE" altLang="nl-BE" dirty="0"/>
              <a:t> respondenten Conditie 2</a:t>
            </a:r>
          </a:p>
          <a:p>
            <a:pPr marL="361940" lvl="1" indent="0">
              <a:buNone/>
            </a:pPr>
            <a:r>
              <a:rPr lang="nl-BE" altLang="nl-BE" dirty="0"/>
              <a:t>	=&gt; Independent samples t-test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Repeated measures design</a:t>
            </a:r>
          </a:p>
          <a:p>
            <a:pPr lvl="1"/>
            <a:r>
              <a:rPr lang="nl-BE" dirty="0"/>
              <a:t>Respondenten Conditie 1 </a:t>
            </a:r>
            <a:r>
              <a:rPr lang="nl-BE" dirty="0">
                <a:solidFill>
                  <a:schemeClr val="accent5"/>
                </a:solidFill>
              </a:rPr>
              <a:t>=</a:t>
            </a:r>
            <a:r>
              <a:rPr lang="nl-BE" dirty="0"/>
              <a:t> respondenten Conditie 2</a:t>
            </a:r>
          </a:p>
          <a:p>
            <a:pPr marL="361940" lvl="1" indent="0">
              <a:buNone/>
            </a:pPr>
            <a:r>
              <a:rPr lang="nl-BE" altLang="nl-BE" dirty="0"/>
              <a:t>	=&gt; Paired-samples t-test</a:t>
            </a:r>
          </a:p>
          <a:p>
            <a:pPr marL="361940" lvl="1" indent="0">
              <a:buNone/>
            </a:pPr>
            <a:endParaRPr lang="nl-BE" dirty="0"/>
          </a:p>
        </p:txBody>
      </p:sp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731BD477-6590-754B-A461-26432436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93" y="1412507"/>
            <a:ext cx="818134" cy="176544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FACA934-67DC-7046-B73F-F4E73F17D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601" y="4514127"/>
            <a:ext cx="1760943" cy="8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23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1E8C3-5799-2947-8A40-FD2B3378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nagaan of er een effect 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1E6A4D5-A140-524B-BC28-E704EB522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011CB4D8-8422-D140-BE83-5E46FEC6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67" y="3090840"/>
            <a:ext cx="5663594" cy="21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0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1E8C3-5799-2947-8A40-FD2B3378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nagaan of er een effect 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1E6A4D5-A140-524B-BC28-E704EB522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9D9906E-A200-D74A-A5AE-C243A1E3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Gemiddeldes vergelijken</a:t>
            </a:r>
          </a:p>
          <a:p>
            <a:r>
              <a:rPr lang="nl-BE" dirty="0"/>
              <a:t>Betrouwbaarheidsintervallen rond gemiddelde!</a:t>
            </a: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011CB4D8-8422-D140-BE83-5E46FEC6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67" y="3090840"/>
            <a:ext cx="5663594" cy="21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3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4A07-4B1D-6148-864A-2128D82F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nagaan of er een effect 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271935D-EAC2-6C43-9D51-D7537FB0C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2FC9E5-30AD-1946-9B1B-FEBBD6D8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&gt;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tapply(Afval$Afval.in.kg, Afval$Conditie, mean)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nl-BE" altLang="nl-BE" sz="1400" dirty="0">
                <a:latin typeface="Courier New" panose="02070309020205020404" pitchFamily="49" charset="0"/>
              </a:rPr>
              <a:t>    Controle conditie    Experimentele conditie  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               10.32127                  </a:t>
            </a:r>
            <a:r>
              <a:rPr lang="nl-BE" altLang="nl-BE" sz="1400" dirty="0">
                <a:solidFill>
                  <a:schemeClr val="accent2"/>
                </a:solidFill>
                <a:latin typeface="Courier New" panose="02070309020205020404" pitchFamily="49" charset="0"/>
              </a:rPr>
              <a:t>12.06773</a:t>
            </a:r>
            <a:r>
              <a:rPr lang="nl-BE" altLang="nl-BE" sz="1400" dirty="0">
                <a:latin typeface="Courier New" panose="02070309020205020404" pitchFamily="49" charset="0"/>
              </a:rPr>
              <a:t> 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&gt;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errorbar(Afval$Afval.in.kg ~ Afval$Conditie,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         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xlab = "Conditie",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         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ylab = "Afval in kg”,</a:t>
            </a:r>
          </a:p>
          <a:p>
            <a:pPr marL="0" indent="0">
              <a:buFontTx/>
              <a:buNone/>
            </a:pPr>
            <a:r>
              <a:rPr lang="nl-BE" altLang="nl-BE" sz="1400">
                <a:solidFill>
                  <a:srgbClr val="0000FF"/>
                </a:solidFill>
                <a:latin typeface="Courier New" panose="02070309020205020404" pitchFamily="49" charset="0"/>
              </a:rPr>
              <a:t>         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ylim = c(9,15</a:t>
            </a:r>
            <a:r>
              <a:rPr lang="nl-BE" altLang="nl-BE" sz="1400">
                <a:solidFill>
                  <a:srgbClr val="0000FF"/>
                </a:solidFill>
                <a:latin typeface="Courier New" panose="02070309020205020404" pitchFamily="49" charset="0"/>
              </a:rPr>
              <a:t>))</a:t>
            </a:r>
            <a:r>
              <a:rPr lang="nl-BE" altLang="nl-BE" sz="1600" dirty="0">
                <a:latin typeface="Courier New" panose="02070309020205020404" pitchFamily="49" charset="0"/>
              </a:rPr>
              <a:t>	</a:t>
            </a:r>
            <a:endParaRPr lang="nl-NL" altLang="nl-BE" sz="1600" dirty="0"/>
          </a:p>
          <a:p>
            <a:pPr marL="0" indent="0">
              <a:buNone/>
            </a:pP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D729B80-8E20-A942-AA0B-DFA0A8B6913E}"/>
              </a:ext>
            </a:extLst>
          </p:cNvPr>
          <p:cNvSpPr txBox="1"/>
          <p:nvPr/>
        </p:nvSpPr>
        <p:spPr>
          <a:xfrm>
            <a:off x="8398186" y="4533880"/>
            <a:ext cx="3268507" cy="2046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936AC2B-E0BD-6842-879C-740EA4A9FCC0}"/>
              </a:ext>
            </a:extLst>
          </p:cNvPr>
          <p:cNvSpPr txBox="1"/>
          <p:nvPr/>
        </p:nvSpPr>
        <p:spPr>
          <a:xfrm>
            <a:off x="10295093" y="1911565"/>
            <a:ext cx="1413219" cy="5969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4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DUS?</a:t>
            </a:r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0253F674-C4AF-4B9D-B0F0-863E8916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63" y="2513600"/>
            <a:ext cx="6460793" cy="4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84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AC17B-61D9-7A40-80D2-F1B4E121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kan er aan de hand zijn?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71B730-3A57-A247-9559-6BD5A8464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B7791DD-7BED-414B-B81E-31B9871B9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1577009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5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4B9B5-7D30-BB4C-B044-F61D51C3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ene fout is de andere niet…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A9A2F8-DC19-EA41-BD81-89CEC791A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5B5836DB-C39A-8E41-BF3E-625BA5AE1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470557"/>
              </p:ext>
            </p:extLst>
          </p:nvPr>
        </p:nvGraphicFramePr>
        <p:xfrm>
          <a:off x="1068724" y="1630371"/>
          <a:ext cx="9276326" cy="442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204">
                  <a:extLst>
                    <a:ext uri="{9D8B030D-6E8A-4147-A177-3AD203B41FA5}">
                      <a16:colId xmlns:a16="http://schemas.microsoft.com/office/drawing/2014/main" val="2205526260"/>
                    </a:ext>
                  </a:extLst>
                </a:gridCol>
                <a:gridCol w="1913676">
                  <a:extLst>
                    <a:ext uri="{9D8B030D-6E8A-4147-A177-3AD203B41FA5}">
                      <a16:colId xmlns:a16="http://schemas.microsoft.com/office/drawing/2014/main" val="1342297470"/>
                    </a:ext>
                  </a:extLst>
                </a:gridCol>
                <a:gridCol w="3330223">
                  <a:extLst>
                    <a:ext uri="{9D8B030D-6E8A-4147-A177-3AD203B41FA5}">
                      <a16:colId xmlns:a16="http://schemas.microsoft.com/office/drawing/2014/main" val="4051104574"/>
                    </a:ext>
                  </a:extLst>
                </a:gridCol>
                <a:gridCol w="3330223">
                  <a:extLst>
                    <a:ext uri="{9D8B030D-6E8A-4147-A177-3AD203B41FA5}">
                      <a16:colId xmlns:a16="http://schemas.microsoft.com/office/drawing/2014/main" val="2661376492"/>
                    </a:ext>
                  </a:extLst>
                </a:gridCol>
              </a:tblGrid>
              <a:tr h="501894">
                <a:tc gridSpan="2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solidFill>
                            <a:schemeClr val="tx1"/>
                          </a:solidFill>
                        </a:rPr>
                        <a:t>Brandalarm gaat af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13567"/>
                  </a:ext>
                </a:extLst>
              </a:tr>
              <a:tr h="493133">
                <a:tc gridSpan="2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i="1" dirty="0"/>
                        <a:t>Niets aan de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i="1" dirty="0"/>
                        <a:t>     Er is brand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058625"/>
                  </a:ext>
                </a:extLst>
              </a:tr>
              <a:tr h="1706441">
                <a:tc rowSpan="2">
                  <a:txBody>
                    <a:bodyPr/>
                    <a:lstStyle/>
                    <a:p>
                      <a:pPr algn="ctr"/>
                      <a:r>
                        <a:rPr lang="nl-BE" sz="3200" b="1" dirty="0"/>
                        <a:t>Realiteit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😴</a:t>
                      </a:r>
                      <a:endParaRPr lang="nl-BE" sz="4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😡</a:t>
                      </a:r>
                      <a:endParaRPr lang="nl-BE" sz="4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82411"/>
                  </a:ext>
                </a:extLst>
              </a:tr>
              <a:tr h="1706441">
                <a:tc vMerge="1"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😱</a:t>
                      </a:r>
                      <a:endParaRPr lang="nl-B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☎️🚒</a:t>
                      </a:r>
                      <a:endParaRPr lang="nl-BE" sz="4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129402"/>
                  </a:ext>
                </a:extLst>
              </a:tr>
            </a:tbl>
          </a:graphicData>
        </a:graphic>
      </p:graphicFrame>
      <p:pic>
        <p:nvPicPr>
          <p:cNvPr id="11" name="Picture 2" descr="Afbeeldingsresultaat voor tekening huis">
            <a:extLst>
              <a:ext uri="{FF2B5EF4-FFF2-40B4-BE49-F238E27FC236}">
                <a16:creationId xmlns:a16="http://schemas.microsoft.com/office/drawing/2014/main" id="{29287B2F-DDF7-3E4A-8BD4-72A44338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6" y="4653046"/>
            <a:ext cx="1349681" cy="113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fbeeldingsresultaat voor vuur">
            <a:extLst>
              <a:ext uri="{FF2B5EF4-FFF2-40B4-BE49-F238E27FC236}">
                <a16:creationId xmlns:a16="http://schemas.microsoft.com/office/drawing/2014/main" id="{ADCBCB0A-3D98-FB4A-8896-8363ACF00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7626" r="11614" b="20541"/>
          <a:stretch/>
        </p:blipFill>
        <p:spPr bwMode="auto">
          <a:xfrm>
            <a:off x="2150869" y="4583600"/>
            <a:ext cx="1125667" cy="115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fbeeldingsresultaat voor tekening huis">
            <a:extLst>
              <a:ext uri="{FF2B5EF4-FFF2-40B4-BE49-F238E27FC236}">
                <a16:creationId xmlns:a16="http://schemas.microsoft.com/office/drawing/2014/main" id="{1D839640-7218-2A49-A85A-7A0A947C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74" y="2915478"/>
            <a:ext cx="1349681" cy="113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5070082-9D04-CF43-B59C-013D2786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61" y="1481953"/>
            <a:ext cx="419261" cy="4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56AA505-2F51-4C41-96DE-D6ADB637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366" y="1390741"/>
            <a:ext cx="461209" cy="46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lkvormige toelichting 5">
            <a:extLst>
              <a:ext uri="{FF2B5EF4-FFF2-40B4-BE49-F238E27FC236}">
                <a16:creationId xmlns:a16="http://schemas.microsoft.com/office/drawing/2014/main" id="{09966217-78EF-7D4C-BD39-D8968B53BCC6}"/>
              </a:ext>
            </a:extLst>
          </p:cNvPr>
          <p:cNvSpPr/>
          <p:nvPr/>
        </p:nvSpPr>
        <p:spPr bwMode="auto">
          <a:xfrm>
            <a:off x="2291786" y="1297412"/>
            <a:ext cx="1226921" cy="791793"/>
          </a:xfrm>
          <a:prstGeom prst="cloudCallout">
            <a:avLst>
              <a:gd name="adj1" fmla="val 100718"/>
              <a:gd name="adj2" fmla="val 82451"/>
            </a:avLst>
          </a:prstGeom>
          <a:noFill/>
          <a:ln>
            <a:solidFill>
              <a:schemeClr val="tx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Wolkvormige toelichting 19">
            <a:extLst>
              <a:ext uri="{FF2B5EF4-FFF2-40B4-BE49-F238E27FC236}">
                <a16:creationId xmlns:a16="http://schemas.microsoft.com/office/drawing/2014/main" id="{94CA43D1-A993-2F4A-BB10-6F97EB529072}"/>
              </a:ext>
            </a:extLst>
          </p:cNvPr>
          <p:cNvSpPr/>
          <p:nvPr/>
        </p:nvSpPr>
        <p:spPr bwMode="auto">
          <a:xfrm flipH="1">
            <a:off x="10514815" y="1264743"/>
            <a:ext cx="1226921" cy="791793"/>
          </a:xfrm>
          <a:prstGeom prst="cloudCallout">
            <a:avLst>
              <a:gd name="adj1" fmla="val 123557"/>
              <a:gd name="adj2" fmla="val 87077"/>
            </a:avLst>
          </a:prstGeom>
          <a:noFill/>
          <a:ln>
            <a:solidFill>
              <a:schemeClr val="tx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7188" name="Picture 20" descr="Afbeeldingsresultaat voor geluid">
            <a:extLst>
              <a:ext uri="{FF2B5EF4-FFF2-40B4-BE49-F238E27FC236}">
                <a16:creationId xmlns:a16="http://schemas.microsoft.com/office/drawing/2014/main" id="{B5793774-8513-1740-BFFE-410F2AED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433" y="1511186"/>
            <a:ext cx="453286" cy="29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Afbeeldingsresultaat voor geluid mute">
            <a:extLst>
              <a:ext uri="{FF2B5EF4-FFF2-40B4-BE49-F238E27FC236}">
                <a16:creationId xmlns:a16="http://schemas.microsoft.com/office/drawing/2014/main" id="{14A3FF48-CE3F-5840-B3F0-0B4CA059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919" y="1529379"/>
            <a:ext cx="350478" cy="2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71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Praktisch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 descr="Afbeelding met tekst, schermafbeelding&#10;&#10;Automatisch gegenereerde beschrijving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9088" r="-19088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16CF5-D30A-1047-A6B8-28B39333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Van brandalarm naar statistiek?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4AD0A2-AF5B-AC4B-B105-362E0D05C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57C94B4F-651E-674F-850B-EB2153B2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BE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A583952-11F8-824A-ABA3-B5A491A6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1" y="1577009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0255046E-772F-D84D-8103-19A1C057B349}"/>
              </a:ext>
            </a:extLst>
          </p:cNvPr>
          <p:cNvSpPr txBox="1"/>
          <p:nvPr/>
        </p:nvSpPr>
        <p:spPr>
          <a:xfrm>
            <a:off x="1837897" y="1716691"/>
            <a:ext cx="3104748" cy="679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~steekproef </a:t>
            </a:r>
          </a:p>
        </p:txBody>
      </p:sp>
    </p:spTree>
    <p:extLst>
      <p:ext uri="{BB962C8B-B14F-4D97-AF65-F5344CB8AC3E}">
        <p14:creationId xmlns:p14="http://schemas.microsoft.com/office/powerpoint/2010/main" val="107810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16CF5-D30A-1047-A6B8-28B39333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Van brandalarm naar statistiek?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338535A-8DD8-5E41-AEBF-BC77131A4CF7}"/>
              </a:ext>
            </a:extLst>
          </p:cNvPr>
          <p:cNvSpPr/>
          <p:nvPr/>
        </p:nvSpPr>
        <p:spPr bwMode="auto">
          <a:xfrm>
            <a:off x="5330356" y="2029163"/>
            <a:ext cx="6603143" cy="12001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48522E5-FD8E-CB4D-9054-EDEF5B2E2C43}"/>
              </a:ext>
            </a:extLst>
          </p:cNvPr>
          <p:cNvSpPr/>
          <p:nvPr/>
        </p:nvSpPr>
        <p:spPr bwMode="auto">
          <a:xfrm>
            <a:off x="5330356" y="4359354"/>
            <a:ext cx="6603143" cy="12001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4AD0A2-AF5B-AC4B-B105-362E0D05C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57C94B4F-651E-674F-850B-EB2153B2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BE" dirty="0"/>
          </a:p>
        </p:txBody>
      </p:sp>
      <p:pic>
        <p:nvPicPr>
          <p:cNvPr id="11" name="Picture 22" descr="Afbeeldingsresultaat voor geluid mute">
            <a:extLst>
              <a:ext uri="{FF2B5EF4-FFF2-40B4-BE49-F238E27FC236}">
                <a16:creationId xmlns:a16="http://schemas.microsoft.com/office/drawing/2014/main" id="{19D9F61B-33B0-DA47-BB0F-4855D905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09" y="2242572"/>
            <a:ext cx="1021784" cy="7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Afbeeldingsresultaat voor geluid">
            <a:extLst>
              <a:ext uri="{FF2B5EF4-FFF2-40B4-BE49-F238E27FC236}">
                <a16:creationId xmlns:a16="http://schemas.microsoft.com/office/drawing/2014/main" id="{49291AE9-E358-9A48-AF84-DCD27130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19" y="4563320"/>
            <a:ext cx="1198048" cy="79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A583952-11F8-824A-ABA3-B5A491A6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1" y="1577009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0255046E-772F-D84D-8103-19A1C057B349}"/>
              </a:ext>
            </a:extLst>
          </p:cNvPr>
          <p:cNvSpPr txBox="1"/>
          <p:nvPr/>
        </p:nvSpPr>
        <p:spPr>
          <a:xfrm>
            <a:off x="1837897" y="1716691"/>
            <a:ext cx="3041248" cy="679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~steekproef 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2D02C45-581F-644D-8E54-D3281C62A43B}"/>
              </a:ext>
            </a:extLst>
          </p:cNvPr>
          <p:cNvSpPr txBox="1"/>
          <p:nvPr/>
        </p:nvSpPr>
        <p:spPr>
          <a:xfrm>
            <a:off x="6798745" y="2131048"/>
            <a:ext cx="5443959" cy="7653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Er is niets aan de hand …</a:t>
            </a:r>
          </a:p>
          <a:p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~ Er is </a:t>
            </a:r>
            <a:r>
              <a:rPr lang="nl-BE" sz="1600" u="sng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geen verschil</a:t>
            </a:r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tussen beide condities in de populatie</a:t>
            </a:r>
          </a:p>
          <a:p>
            <a:pPr algn="l"/>
            <a:endParaRPr lang="nl-BE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NULHYPOTHESE (H</a:t>
            </a:r>
            <a:r>
              <a:rPr lang="nl-BE" b="1" baseline="-250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465E245-65A7-B34A-AD7E-5E35ED64894E}"/>
              </a:ext>
            </a:extLst>
          </p:cNvPr>
          <p:cNvSpPr txBox="1"/>
          <p:nvPr/>
        </p:nvSpPr>
        <p:spPr>
          <a:xfrm>
            <a:off x="6724882" y="4450467"/>
            <a:ext cx="5443959" cy="7653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nl-BE" sz="1600" i="1" dirty="0">
                <a:latin typeface="Gotham"/>
                <a:ea typeface="Verdana"/>
                <a:cs typeface="Verdana" panose="020B0604030504040204" pitchFamily="34" charset="0"/>
              </a:rPr>
              <a:t>Het brandt …</a:t>
            </a:r>
          </a:p>
          <a:p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~ Er is </a:t>
            </a:r>
            <a:r>
              <a:rPr lang="nl-BE" sz="1600" u="sng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 een verschil</a:t>
            </a:r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tussen beide condities in de populatie </a:t>
            </a:r>
          </a:p>
          <a:p>
            <a:pPr algn="l"/>
            <a:endParaRPr lang="nl-BE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ALTERNATIEVE HYPOTHESE (H</a:t>
            </a:r>
            <a:r>
              <a:rPr lang="nl-BE" b="1" baseline="-250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524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4B9B5-7D30-BB4C-B044-F61D51C3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Type I en type II fouten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A9A2F8-DC19-EA41-BD81-89CEC791A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5B5836DB-C39A-8E41-BF3E-625BA5AE1B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844150"/>
                  </p:ext>
                </p:extLst>
              </p:nvPr>
            </p:nvGraphicFramePr>
            <p:xfrm>
              <a:off x="1068719" y="1537772"/>
              <a:ext cx="9276326" cy="4424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2204">
                      <a:extLst>
                        <a:ext uri="{9D8B030D-6E8A-4147-A177-3AD203B41FA5}">
                          <a16:colId xmlns:a16="http://schemas.microsoft.com/office/drawing/2014/main" val="2205526260"/>
                        </a:ext>
                      </a:extLst>
                    </a:gridCol>
                    <a:gridCol w="1913676">
                      <a:extLst>
                        <a:ext uri="{9D8B030D-6E8A-4147-A177-3AD203B41FA5}">
                          <a16:colId xmlns:a16="http://schemas.microsoft.com/office/drawing/2014/main" val="1342297470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4051104574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2661376492"/>
                        </a:ext>
                      </a:extLst>
                    </a:gridCol>
                  </a:tblGrid>
                  <a:tr h="501894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nl-BE" sz="2800" dirty="0">
                              <a:solidFill>
                                <a:schemeClr val="tx1"/>
                              </a:solidFill>
                            </a:rPr>
                            <a:t>Steekproef (onze data) zegt 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613567"/>
                      </a:ext>
                    </a:extLst>
                  </a:tr>
                  <a:tr h="493133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058625"/>
                      </a:ext>
                    </a:extLst>
                  </a:tr>
                  <a:tr h="170644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nl-BE" sz="3200" b="1" dirty="0"/>
                            <a:t>Realiteit</a:t>
                          </a:r>
                        </a:p>
                      </a:txBody>
                      <a:tcPr vert="vert27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400" dirty="0"/>
                            <a:t>Type I fout </a:t>
                          </a:r>
                          <a:r>
                            <a:rPr lang="nl-BE" sz="1400" dirty="0"/>
                            <a:t>(</a:t>
                          </a:r>
                          <a:r>
                            <a:rPr lang="nl-BE" sz="1400" i="1" dirty="0"/>
                            <a:t>vals positief</a:t>
                          </a:r>
                          <a:r>
                            <a:rPr lang="nl-BE" sz="1400" dirty="0"/>
                            <a:t>)</a:t>
                          </a:r>
                          <a:r>
                            <a:rPr lang="nl-BE" sz="2400" dirty="0"/>
                            <a:t>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nl-B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nl-BE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4682411"/>
                      </a:ext>
                    </a:extLst>
                  </a:tr>
                  <a:tr h="1706441">
                    <a:tc vMerge="1">
                      <a:txBody>
                        <a:bodyPr/>
                        <a:lstStyle/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sz="2400" dirty="0"/>
                            <a:t>Type II fout </a:t>
                          </a:r>
                          <a:r>
                            <a:rPr lang="nl-BE" sz="1400" dirty="0"/>
                            <a:t>(</a:t>
                          </a:r>
                          <a:r>
                            <a:rPr lang="nl-BE" sz="1400" i="1" dirty="0"/>
                            <a:t>vals negatief</a:t>
                          </a:r>
                          <a:r>
                            <a:rPr lang="nl-BE" sz="1400" dirty="0"/>
                            <a:t>)</a:t>
                          </a:r>
                          <a:r>
                            <a:rPr lang="nl-BE" sz="4000" dirty="0"/>
                            <a:t> </a:t>
                          </a:r>
                          <a:endParaRPr lang="nl-BE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nl-BE" sz="2400" dirty="0"/>
                        </a:p>
                        <a:p>
                          <a:pPr algn="ctr"/>
                          <a:endParaRPr lang="nl-BE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6129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5B5836DB-C39A-8E41-BF3E-625BA5AE1B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844150"/>
                  </p:ext>
                </p:extLst>
              </p:nvPr>
            </p:nvGraphicFramePr>
            <p:xfrm>
              <a:off x="1068719" y="1537772"/>
              <a:ext cx="9276326" cy="4424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2204">
                      <a:extLst>
                        <a:ext uri="{9D8B030D-6E8A-4147-A177-3AD203B41FA5}">
                          <a16:colId xmlns:a16="http://schemas.microsoft.com/office/drawing/2014/main" val="2205526260"/>
                        </a:ext>
                      </a:extLst>
                    </a:gridCol>
                    <a:gridCol w="1913676">
                      <a:extLst>
                        <a:ext uri="{9D8B030D-6E8A-4147-A177-3AD203B41FA5}">
                          <a16:colId xmlns:a16="http://schemas.microsoft.com/office/drawing/2014/main" val="1342297470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4051104574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2661376492"/>
                        </a:ext>
                      </a:extLst>
                    </a:gridCol>
                  </a:tblGrid>
                  <a:tr h="518160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nl-BE" sz="2800" dirty="0">
                              <a:solidFill>
                                <a:schemeClr val="tx1"/>
                              </a:solidFill>
                            </a:rPr>
                            <a:t>Steekproef (onze data) zegt 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613567"/>
                      </a:ext>
                    </a:extLst>
                  </a:tr>
                  <a:tr h="493133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058625"/>
                      </a:ext>
                    </a:extLst>
                  </a:tr>
                  <a:tr h="170644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nl-BE" sz="3200" b="1" dirty="0"/>
                            <a:t>Realiteit</a:t>
                          </a:r>
                        </a:p>
                      </a:txBody>
                      <a:tcPr vert="vert27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0153" t="-63433" r="-763" b="-10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682411"/>
                      </a:ext>
                    </a:extLst>
                  </a:tr>
                  <a:tr h="1706441">
                    <a:tc vMerge="1">
                      <a:txBody>
                        <a:bodyPr/>
                        <a:lstStyle/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9468" t="-162222" r="-100380" b="-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61294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Wolkvormige toelichting 3">
            <a:extLst>
              <a:ext uri="{FF2B5EF4-FFF2-40B4-BE49-F238E27FC236}">
                <a16:creationId xmlns:a16="http://schemas.microsoft.com/office/drawing/2014/main" id="{CF2AC173-EFB5-CC4C-B068-6026F65B7777}"/>
              </a:ext>
            </a:extLst>
          </p:cNvPr>
          <p:cNvSpPr/>
          <p:nvPr/>
        </p:nvSpPr>
        <p:spPr bwMode="auto">
          <a:xfrm>
            <a:off x="775501" y="1445175"/>
            <a:ext cx="2835799" cy="1043381"/>
          </a:xfrm>
          <a:prstGeom prst="cloudCallout">
            <a:avLst>
              <a:gd name="adj1" fmla="val 91433"/>
              <a:gd name="adj2" fmla="val 108931"/>
            </a:avLst>
          </a:prstGeom>
          <a:solidFill>
            <a:srgbClr val="92D050"/>
          </a:solidFill>
          <a:ln>
            <a:solidFill>
              <a:schemeClr val="accent6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GEEN effect in steekproef én ook NIET in populatie</a:t>
            </a:r>
          </a:p>
        </p:txBody>
      </p:sp>
      <p:sp>
        <p:nvSpPr>
          <p:cNvPr id="10" name="Wolkvormige toelichting 9">
            <a:extLst>
              <a:ext uri="{FF2B5EF4-FFF2-40B4-BE49-F238E27FC236}">
                <a16:creationId xmlns:a16="http://schemas.microsoft.com/office/drawing/2014/main" id="{A4E61E2F-A6C1-4B4D-919B-81291B0CCDA6}"/>
              </a:ext>
            </a:extLst>
          </p:cNvPr>
          <p:cNvSpPr/>
          <p:nvPr/>
        </p:nvSpPr>
        <p:spPr bwMode="auto">
          <a:xfrm>
            <a:off x="9356201" y="5193906"/>
            <a:ext cx="2835799" cy="1043381"/>
          </a:xfrm>
          <a:prstGeom prst="cloudCallout">
            <a:avLst>
              <a:gd name="adj1" fmla="val -59996"/>
              <a:gd name="adj2" fmla="val -71892"/>
            </a:avLst>
          </a:prstGeom>
          <a:solidFill>
            <a:srgbClr val="92D050"/>
          </a:solidFill>
          <a:ln>
            <a:solidFill>
              <a:schemeClr val="accent6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WEL een effect in steekproef én OOK in populatie</a:t>
            </a:r>
          </a:p>
        </p:txBody>
      </p:sp>
      <p:sp>
        <p:nvSpPr>
          <p:cNvPr id="12" name="Wolkvormige toelichting 11">
            <a:extLst>
              <a:ext uri="{FF2B5EF4-FFF2-40B4-BE49-F238E27FC236}">
                <a16:creationId xmlns:a16="http://schemas.microsoft.com/office/drawing/2014/main" id="{B1E7396F-51F7-7840-B7F3-F2C63FEC7266}"/>
              </a:ext>
            </a:extLst>
          </p:cNvPr>
          <p:cNvSpPr/>
          <p:nvPr/>
        </p:nvSpPr>
        <p:spPr bwMode="auto">
          <a:xfrm>
            <a:off x="9220363" y="620713"/>
            <a:ext cx="2835799" cy="1043381"/>
          </a:xfrm>
          <a:prstGeom prst="cloudCallout">
            <a:avLst>
              <a:gd name="adj1" fmla="val -66527"/>
              <a:gd name="adj2" fmla="val 17105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WEL een effect in steekproef maar NIET in populatie</a:t>
            </a:r>
          </a:p>
        </p:txBody>
      </p:sp>
      <p:sp>
        <p:nvSpPr>
          <p:cNvPr id="13" name="Wolkvormige toelichting 12">
            <a:extLst>
              <a:ext uri="{FF2B5EF4-FFF2-40B4-BE49-F238E27FC236}">
                <a16:creationId xmlns:a16="http://schemas.microsoft.com/office/drawing/2014/main" id="{319C4223-8271-FF4F-937B-C68C0BC34DB5}"/>
              </a:ext>
            </a:extLst>
          </p:cNvPr>
          <p:cNvSpPr/>
          <p:nvPr/>
        </p:nvSpPr>
        <p:spPr bwMode="auto">
          <a:xfrm>
            <a:off x="2060268" y="5628870"/>
            <a:ext cx="2835799" cy="1043381"/>
          </a:xfrm>
          <a:prstGeom prst="cloudCallout">
            <a:avLst>
              <a:gd name="adj1" fmla="val 56738"/>
              <a:gd name="adj2" fmla="val -9851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GEEN effect in steekproef maar WEL in populatie</a:t>
            </a:r>
          </a:p>
        </p:txBody>
      </p:sp>
    </p:spTree>
    <p:extLst>
      <p:ext uri="{BB962C8B-B14F-4D97-AF65-F5344CB8AC3E}">
        <p14:creationId xmlns:p14="http://schemas.microsoft.com/office/powerpoint/2010/main" val="1722141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DCAC0-F9D2-6A48-B2F0-9A50888A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Type 1 en 2 fouten bij brandalarm: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3B04AF6-FFD2-1E4E-AB33-714C5A437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DD7007-B645-AE44-AF6E-666D20D3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5" y="2227195"/>
            <a:ext cx="2121368" cy="21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fbeeldingsresultaat voor frank debooseren weerbericht">
            <a:extLst>
              <a:ext uri="{FF2B5EF4-FFF2-40B4-BE49-F238E27FC236}">
                <a16:creationId xmlns:a16="http://schemas.microsoft.com/office/drawing/2014/main" id="{DE8C358C-693B-BC4B-86CB-B13EB77A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78" y="223942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BB4F05E-4227-7B62-D236-0D77C444FF0C}"/>
              </a:ext>
            </a:extLst>
          </p:cNvPr>
          <p:cNvSpPr txBox="1"/>
          <p:nvPr/>
        </p:nvSpPr>
        <p:spPr>
          <a:xfrm>
            <a:off x="6208378" y="4633645"/>
            <a:ext cx="3810000" cy="14178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Brandalarm gaat af, maar er is geen brand… Het is gewoon warm!</a:t>
            </a:r>
          </a:p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Toch denken dat er brand is, is een type 1 fout (</a:t>
            </a:r>
            <a:r>
              <a:rPr lang="nl-BE" dirty="0">
                <a:solidFill>
                  <a:schemeClr val="accent2"/>
                </a:solidFill>
                <a:highlight>
                  <a:srgbClr val="FFFF00"/>
                </a:highlight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vals positief</a:t>
            </a:r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973078C-BF3C-5CCC-A1D0-D8F75CCC943A}"/>
              </a:ext>
            </a:extLst>
          </p:cNvPr>
          <p:cNvSpPr txBox="1"/>
          <p:nvPr/>
        </p:nvSpPr>
        <p:spPr>
          <a:xfrm>
            <a:off x="631975" y="4633645"/>
            <a:ext cx="4176331" cy="14178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Brandalarm gaat niet af, maar er is brand…</a:t>
            </a:r>
          </a:p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Toch denken dat er geen brand is, is een type 2 fout (</a:t>
            </a:r>
            <a:r>
              <a:rPr lang="nl-BE" dirty="0">
                <a:solidFill>
                  <a:schemeClr val="accent2"/>
                </a:solidFill>
                <a:highlight>
                  <a:srgbClr val="FFFF00"/>
                </a:highlight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vals negatief</a:t>
            </a:r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3F2C017-4C41-6ECE-B15D-537239B6045E}"/>
              </a:ext>
            </a:extLst>
          </p:cNvPr>
          <p:cNvSpPr txBox="1"/>
          <p:nvPr/>
        </p:nvSpPr>
        <p:spPr>
          <a:xfrm>
            <a:off x="7600912" y="1301684"/>
            <a:ext cx="1024932" cy="10363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FOCUS</a:t>
            </a:r>
          </a:p>
          <a:p>
            <a:pPr algn="ctr"/>
            <a:r>
              <a:rPr lang="nl-BE" sz="2800" b="1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3846578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34163-B58F-7D44-A2C5-A26F0018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twee soorten 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7097A7-8BCC-1349-AC01-26E45308F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A956FD3-F91D-484C-A815-BBACEBA01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1A76B10-066D-D242-A416-64417D72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26916"/>
            <a:ext cx="4418036" cy="200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9F809A-BC39-E34D-9B43-DED660D3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523" y="3176587"/>
            <a:ext cx="6300888" cy="303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2">
            <a:extLst>
              <a:ext uri="{FF2B5EF4-FFF2-40B4-BE49-F238E27FC236}">
                <a16:creationId xmlns:a16="http://schemas.microsoft.com/office/drawing/2014/main" id="{A20CD918-0327-B442-A69D-D2ED0CB175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6643" y="2253325"/>
            <a:ext cx="1740306" cy="1621844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63B05086-5FF0-5542-961F-01AE7A2F5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136" y="1989138"/>
            <a:ext cx="25209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600" b="1">
                <a:solidFill>
                  <a:schemeClr val="tx1"/>
                </a:solidFill>
              </a:rPr>
              <a:t>TOTALE VARIANTIE</a:t>
            </a:r>
            <a:endParaRPr lang="nl-NL" altLang="nl-BE" sz="1600" b="1">
              <a:solidFill>
                <a:schemeClr val="tx1"/>
              </a:solidFill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131366A-1404-EB46-96C7-150686440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2593" y="3842960"/>
            <a:ext cx="7371" cy="2187451"/>
          </a:xfrm>
          <a:prstGeom prst="line">
            <a:avLst/>
          </a:prstGeom>
          <a:noFill/>
          <a:ln w="76200">
            <a:solidFill>
              <a:srgbClr val="9A99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611C3377-675C-8D4C-8CA2-25BD36F2CE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16016" y="4828593"/>
            <a:ext cx="3009419" cy="0"/>
          </a:xfrm>
          <a:prstGeom prst="line">
            <a:avLst/>
          </a:prstGeom>
          <a:noFill/>
          <a:ln w="76200">
            <a:solidFill>
              <a:srgbClr val="98346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C3F47E0-BBB1-4B4F-8DA3-E4B1A219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076" y="4161123"/>
            <a:ext cx="24114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800" b="1" baseline="-25000" dirty="0">
                <a:solidFill>
                  <a:srgbClr val="9A99FF"/>
                </a:solidFill>
              </a:rPr>
              <a:t>binnen-groepen-variantie</a:t>
            </a:r>
            <a:endParaRPr lang="nl-NL" altLang="nl-BE" sz="1600" b="1" baseline="-25000" dirty="0">
              <a:solidFill>
                <a:srgbClr val="9A99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568648-0CB9-304D-B3FB-3989E4331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319" y="3854611"/>
            <a:ext cx="4176713" cy="2152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BE" sz="2400">
              <a:solidFill>
                <a:srgbClr val="25256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D37C1197-7F7A-6041-B07E-E4C35D98E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768" y="4818208"/>
            <a:ext cx="30972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1800" b="1" baseline="-25000" dirty="0">
                <a:solidFill>
                  <a:srgbClr val="983466"/>
                </a:solidFill>
              </a:rPr>
              <a:t>tussen-groepen-variantie</a:t>
            </a:r>
            <a:endParaRPr lang="nl-NL" altLang="nl-BE" sz="1800" b="1" baseline="-25000" dirty="0">
              <a:solidFill>
                <a:srgbClr val="983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06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3A5C6-D689-9544-A7CD-3F2430A2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berekening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202F3AD-D436-F147-BA41-94FC8DCD3F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26DD001-E305-B746-ABB4-E2D285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altLang="nl-BE" dirty="0"/>
              <a:t>Toets gebaseerd op verhouding </a:t>
            </a:r>
            <a:r>
              <a:rPr lang="nl-BE" altLang="en-GB" dirty="0"/>
              <a:t>‘</a:t>
            </a:r>
            <a:r>
              <a:rPr lang="nl-BE" altLang="nl-BE" dirty="0">
                <a:solidFill>
                  <a:srgbClr val="983466"/>
                </a:solidFill>
              </a:rPr>
              <a:t>tussen-groepen-variantie</a:t>
            </a:r>
            <a:r>
              <a:rPr lang="nl-BE" altLang="en-GB" dirty="0"/>
              <a:t>’</a:t>
            </a:r>
            <a:r>
              <a:rPr lang="nl-BE" altLang="nl-BE" dirty="0"/>
              <a:t> en </a:t>
            </a:r>
            <a:r>
              <a:rPr lang="nl-BE" altLang="en-GB" dirty="0"/>
              <a:t>‘</a:t>
            </a:r>
            <a:r>
              <a:rPr lang="nl-BE" altLang="nl-BE" dirty="0">
                <a:solidFill>
                  <a:srgbClr val="9A99FF"/>
                </a:solidFill>
              </a:rPr>
              <a:t>binnen-groepen-variantie</a:t>
            </a:r>
            <a:r>
              <a:rPr lang="nl-BE" altLang="en-GB" dirty="0"/>
              <a:t>’: </a:t>
            </a:r>
          </a:p>
          <a:p>
            <a:endParaRPr lang="nl-BE" altLang="en-GB" dirty="0"/>
          </a:p>
          <a:p>
            <a:endParaRPr lang="nl-BE" altLang="en-GB" dirty="0"/>
          </a:p>
          <a:p>
            <a:endParaRPr lang="nl-BE" altLang="en-GB" dirty="0"/>
          </a:p>
          <a:p>
            <a:pPr lvl="1"/>
            <a:r>
              <a:rPr lang="nl-BE" dirty="0"/>
              <a:t>Indicator ‘</a:t>
            </a:r>
            <a:r>
              <a:rPr lang="nl-BE" dirty="0">
                <a:solidFill>
                  <a:srgbClr val="983466"/>
                </a:solidFill>
              </a:rPr>
              <a:t>tussen-groepen-variantie</a:t>
            </a:r>
            <a:r>
              <a:rPr lang="nl-BE" dirty="0"/>
              <a:t>’: verschil in gemiddelde score  (            )</a:t>
            </a:r>
          </a:p>
          <a:p>
            <a:pPr lvl="1"/>
            <a:r>
              <a:rPr lang="nl-BE" dirty="0"/>
              <a:t>Indictor ‘</a:t>
            </a:r>
            <a:r>
              <a:rPr lang="nl-BE" dirty="0">
                <a:solidFill>
                  <a:srgbClr val="9A99FF"/>
                </a:solidFill>
              </a:rPr>
              <a:t>binnen-groepen-variantie</a:t>
            </a:r>
            <a:r>
              <a:rPr lang="nl-BE" dirty="0"/>
              <a:t>’: moeilijker te berekenen (                    )</a:t>
            </a:r>
          </a:p>
          <a:p>
            <a:pPr lvl="1"/>
            <a:endParaRPr lang="nl-B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A37242B-3EA0-0B45-87C8-E2DBD85F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00" y="2110947"/>
            <a:ext cx="3175193" cy="144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8E88AE-8D99-A545-AC58-7095F9DD5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1" t="26329" b="24937"/>
          <a:stretch/>
        </p:blipFill>
        <p:spPr bwMode="auto">
          <a:xfrm>
            <a:off x="8819343" y="4456253"/>
            <a:ext cx="1291141" cy="87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ijl links 9">
            <a:extLst>
              <a:ext uri="{FF2B5EF4-FFF2-40B4-BE49-F238E27FC236}">
                <a16:creationId xmlns:a16="http://schemas.microsoft.com/office/drawing/2014/main" id="{C17D02E2-F2A2-D345-85C7-54123C632AC7}"/>
              </a:ext>
            </a:extLst>
          </p:cNvPr>
          <p:cNvSpPr/>
          <p:nvPr/>
        </p:nvSpPr>
        <p:spPr bwMode="auto">
          <a:xfrm rot="5400000">
            <a:off x="5566759" y="5220171"/>
            <a:ext cx="428263" cy="347240"/>
          </a:xfrm>
          <a:prstGeom prst="righ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C65274B-18F0-8643-8179-836CE7713F73}"/>
              </a:ext>
            </a:extLst>
          </p:cNvPr>
          <p:cNvSpPr txBox="1"/>
          <p:nvPr/>
        </p:nvSpPr>
        <p:spPr>
          <a:xfrm>
            <a:off x="5349452" y="5911582"/>
            <a:ext cx="1291141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t-waarde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ACDC57-2B64-CC42-BD67-353F364A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1" b="23888"/>
          <a:stretch/>
        </p:blipFill>
        <p:spPr bwMode="auto">
          <a:xfrm>
            <a:off x="4564287" y="2149262"/>
            <a:ext cx="1327228" cy="14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EC51E25-4D55-5B47-AB11-856F1C484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1" t="-1" b="78063"/>
          <a:stretch/>
        </p:blipFill>
        <p:spPr bwMode="auto">
          <a:xfrm>
            <a:off x="9349163" y="4029467"/>
            <a:ext cx="1291141" cy="39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816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642DE37-8837-2405-63F1-6BE1226D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Betekenis t-waarde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5502A72-D5F3-E0EC-C7EF-DB4430BF0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34FCA1B-98E0-3E17-C9BE-5EE970322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r>
              <a:rPr lang="nl-NL" dirty="0"/>
              <a:t>t-waarde is hoog </a:t>
            </a:r>
            <a:r>
              <a:rPr lang="nl-NL" dirty="0">
                <a:sym typeface="Wingdings" pitchFamily="2" charset="2"/>
              </a:rPr>
              <a:t> groot verschil tussen beide groepen</a:t>
            </a:r>
          </a:p>
          <a:p>
            <a:endParaRPr lang="nl-NL" dirty="0">
              <a:sym typeface="Wingdings" pitchFamily="2" charset="2"/>
            </a:endParaRPr>
          </a:p>
          <a:p>
            <a:endParaRPr lang="nl-NL" dirty="0">
              <a:sym typeface="Wingdings" pitchFamily="2" charset="2"/>
            </a:endParaRPr>
          </a:p>
          <a:p>
            <a:r>
              <a:rPr lang="nl-NL" dirty="0">
                <a:sym typeface="Wingdings" pitchFamily="2" charset="2"/>
              </a:rPr>
              <a:t>t-waarde is laag  klein verschil tussen beide groepen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4359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CE1B1-01CB-054A-BB5B-4F25A704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t-verdeling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C51726E-0C41-FC4F-84B2-45BC79701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A198248-B785-6F46-9C09-CB0CFECE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77009"/>
            <a:ext cx="11298037" cy="466027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274320" indent="-274320">
              <a:lnSpc>
                <a:spcPct val="90000"/>
              </a:lnSpc>
            </a:pPr>
            <a:r>
              <a:rPr lang="nl-BE" altLang="nl-BE" dirty="0"/>
              <a:t>Theoretische kansverdeling</a:t>
            </a:r>
            <a:endParaRPr lang="nl-NL" dirty="0"/>
          </a:p>
          <a:p>
            <a:pPr marL="740410" lvl="1" indent="-378460">
              <a:lnSpc>
                <a:spcPct val="90000"/>
              </a:lnSpc>
            </a:pPr>
            <a:r>
              <a:rPr lang="nl-BE" altLang="nl-BE" dirty="0"/>
              <a:t>Wat is de kans (</a:t>
            </a:r>
            <a:r>
              <a:rPr lang="nl-BE" altLang="nl-BE" i="1" dirty="0"/>
              <a:t>p</a:t>
            </a:r>
            <a:r>
              <a:rPr lang="nl-BE" altLang="nl-BE" dirty="0"/>
              <a:t>) om een t-waarde te bekomen in een steekproef </a:t>
            </a:r>
            <a:r>
              <a:rPr lang="nl-BE" altLang="nl-BE" u="sng" dirty="0"/>
              <a:t>indien H</a:t>
            </a:r>
            <a:r>
              <a:rPr lang="nl-BE" altLang="nl-BE" u="sng" baseline="-25000" dirty="0"/>
              <a:t>0</a:t>
            </a:r>
            <a:r>
              <a:rPr lang="nl-BE" altLang="nl-BE" u="sng" dirty="0"/>
              <a:t> geldig is in de populatie</a:t>
            </a:r>
            <a:r>
              <a:rPr lang="nl-BE" altLang="nl-BE" dirty="0"/>
              <a:t>?</a:t>
            </a:r>
          </a:p>
          <a:p>
            <a:pPr marL="740410" lvl="1" indent="-378460">
              <a:lnSpc>
                <a:spcPct val="90000"/>
              </a:lnSpc>
            </a:pPr>
            <a:r>
              <a:rPr lang="nl-BE" altLang="nl-BE" i="1" dirty="0">
                <a:latin typeface="Calibri Light"/>
                <a:ea typeface="Verdana"/>
                <a:cs typeface="Calibri Light"/>
              </a:rPr>
              <a:t>In hoeveel % van gelijkaardige steekproeven zouden we zo’n t-waarde of hoger tegenkomen als er in de gehele populatie geen verschil is?</a:t>
            </a:r>
          </a:p>
          <a:p>
            <a:pPr marL="740410" lvl="1" indent="-378460">
              <a:lnSpc>
                <a:spcPct val="90000"/>
              </a:lnSpc>
            </a:pPr>
            <a:endParaRPr lang="nl-BE" altLang="nl-BE" i="1" dirty="0"/>
          </a:p>
          <a:p>
            <a:pPr marL="274320" indent="-274320">
              <a:lnSpc>
                <a:spcPct val="90000"/>
              </a:lnSpc>
            </a:pPr>
            <a:r>
              <a:rPr lang="nl-BE" altLang="nl-BE" dirty="0"/>
              <a:t>Afhankelijk van een andere grootheid: </a:t>
            </a:r>
            <a:r>
              <a:rPr lang="nl-BE" altLang="en-GB" dirty="0"/>
              <a:t>‘</a:t>
            </a:r>
            <a:r>
              <a:rPr lang="nl-BE" altLang="nl-BE" b="1" dirty="0"/>
              <a:t>vrijheidsgraden</a:t>
            </a:r>
            <a:r>
              <a:rPr lang="nl-BE" altLang="en-GB" dirty="0"/>
              <a:t>’ (</a:t>
            </a:r>
            <a:r>
              <a:rPr lang="nl-BE" altLang="en-GB" i="1" dirty="0"/>
              <a:t>df</a:t>
            </a:r>
            <a:r>
              <a:rPr lang="nl-BE" altLang="en-GB" dirty="0"/>
              <a:t>)</a:t>
            </a:r>
            <a:r>
              <a:rPr lang="nl-BE" altLang="nl-BE" dirty="0"/>
              <a:t> </a:t>
            </a:r>
            <a:r>
              <a:rPr lang="nl-BE" altLang="nl-BE" sz="1800" dirty="0"/>
              <a:t>(= aantal respondenten – aantal condities)</a:t>
            </a:r>
          </a:p>
          <a:p>
            <a:pPr marL="740410" lvl="1" indent="-378460">
              <a:lnSpc>
                <a:spcPct val="90000"/>
              </a:lnSpc>
            </a:pPr>
            <a:endParaRPr lang="nl-NL" altLang="nl-BE" dirty="0"/>
          </a:p>
          <a:p>
            <a:pPr marL="274320" indent="-274320"/>
            <a:endParaRPr lang="nl-BE" dirty="0"/>
          </a:p>
        </p:txBody>
      </p:sp>
      <p:pic>
        <p:nvPicPr>
          <p:cNvPr id="6" name="Picture 4" descr="t_chart">
            <a:extLst>
              <a:ext uri="{FF2B5EF4-FFF2-40B4-BE49-F238E27FC236}">
                <a16:creationId xmlns:a16="http://schemas.microsoft.com/office/drawing/2014/main" id="{0E6C8B3A-E6CB-1443-B341-EDDA4AC3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68" y="4229974"/>
            <a:ext cx="3501064" cy="236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139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447E9-D0DA-3948-B38F-AF902916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vuistregel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CDE8F11-8793-784A-A829-10C587A14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FC563D-7C4F-A545-B0AD-2573EC6F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altLang="nl-BE" i="1" dirty="0"/>
              <a:t>p</a:t>
            </a:r>
            <a:r>
              <a:rPr lang="nl-BE" altLang="nl-BE" dirty="0"/>
              <a:t> ≤ 0,05 wijst op een statistisch significant verschil</a:t>
            </a:r>
          </a:p>
          <a:p>
            <a:pPr marL="361940" lvl="1" indent="0">
              <a:buNone/>
            </a:pPr>
            <a:r>
              <a:rPr lang="nl-BE" altLang="nl-BE" dirty="0"/>
              <a:t>“</a:t>
            </a:r>
            <a:r>
              <a:rPr lang="nl-BE" altLang="nl-BE" i="1" dirty="0"/>
              <a:t>Kans dat we dit verschil in onze steekproef zouden vaststellen indien de nulhypothese opgaat voor de populatie is kleiner dan of gelijk aan 0,05 (~5%)</a:t>
            </a:r>
            <a:r>
              <a:rPr lang="nl-BE" altLang="nl-BE" dirty="0"/>
              <a:t>” of </a:t>
            </a:r>
          </a:p>
          <a:p>
            <a:pPr marL="361940" lvl="1" indent="0">
              <a:buNone/>
            </a:pPr>
            <a:r>
              <a:rPr lang="nl-BE" altLang="nl-BE" i="1" dirty="0"/>
              <a:t>“We hebben 5% kans of minder om een type-I fout te maken (= ten onrechte de nulhypothese verwerpen)”</a:t>
            </a:r>
          </a:p>
          <a:p>
            <a:endParaRPr lang="nl-BE" dirty="0"/>
          </a:p>
          <a:p>
            <a:r>
              <a:rPr lang="nl-BE" dirty="0"/>
              <a:t>Dus?</a:t>
            </a:r>
          </a:p>
          <a:p>
            <a:pPr lvl="1">
              <a:lnSpc>
                <a:spcPct val="90000"/>
              </a:lnSpc>
            </a:pPr>
            <a:r>
              <a:rPr lang="nl-BE" altLang="nl-BE" u="sng" dirty="0"/>
              <a:t>H</a:t>
            </a:r>
            <a:r>
              <a:rPr lang="nl-BE" altLang="nl-BE" u="sng" baseline="-25000" dirty="0"/>
              <a:t>0</a:t>
            </a:r>
            <a:r>
              <a:rPr lang="nl-BE" altLang="nl-BE" u="sng" dirty="0"/>
              <a:t> geldig</a:t>
            </a:r>
            <a:r>
              <a:rPr lang="nl-BE" altLang="nl-BE" dirty="0"/>
              <a:t>? Bijzonder kleine kans!</a:t>
            </a:r>
          </a:p>
          <a:p>
            <a:pPr lvl="1">
              <a:lnSpc>
                <a:spcPct val="90000"/>
              </a:lnSpc>
            </a:pPr>
            <a:r>
              <a:rPr lang="nl-BE" altLang="nl-BE" u="sng" dirty="0"/>
              <a:t>H</a:t>
            </a:r>
            <a:r>
              <a:rPr lang="nl-BE" altLang="nl-BE" u="sng" baseline="-25000" dirty="0"/>
              <a:t>1</a:t>
            </a:r>
            <a:r>
              <a:rPr lang="nl-BE" altLang="nl-BE" u="sng" dirty="0"/>
              <a:t> aannemen</a:t>
            </a:r>
            <a:r>
              <a:rPr lang="nl-BE" altLang="nl-BE" dirty="0"/>
              <a:t>: er is een verschil tussen gemiddeldes in de populatie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4040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AB5D0C8-300C-85B4-5ADA-6FC66D32D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39</a:t>
            </a:fld>
            <a:endParaRPr lang="nl-B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4B331B-1EFE-A9DC-94F6-2AEAE84A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825" y="620713"/>
            <a:ext cx="7380287" cy="1524317"/>
          </a:xfrm>
        </p:spPr>
        <p:txBody>
          <a:bodyPr anchor="t">
            <a:normAutofit/>
          </a:bodyPr>
          <a:lstStyle/>
          <a:p>
            <a:r>
              <a:rPr lang="nl-BE" dirty="0"/>
              <a:t>Ander voorbeeld…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497296C-6656-A936-8732-564F75E833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87825" y="2386148"/>
            <a:ext cx="7380287" cy="385113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“Heb je je </a:t>
            </a:r>
            <a:r>
              <a:rPr lang="en-US" i="1" dirty="0" err="1"/>
              <a:t>tanden</a:t>
            </a:r>
            <a:r>
              <a:rPr lang="en-US" i="1" dirty="0"/>
              <a:t> </a:t>
            </a:r>
            <a:r>
              <a:rPr lang="en-US" i="1" dirty="0" err="1"/>
              <a:t>gepoetst</a:t>
            </a:r>
            <a:r>
              <a:rPr lang="en-US" i="1" dirty="0"/>
              <a:t>?”</a:t>
            </a:r>
          </a:p>
          <a:p>
            <a:endParaRPr lang="en-US" i="1" dirty="0"/>
          </a:p>
          <a:p>
            <a:r>
              <a:rPr lang="en-US" dirty="0" err="1"/>
              <a:t>Observatie</a:t>
            </a:r>
            <a:r>
              <a:rPr lang="en-US" dirty="0"/>
              <a:t>: </a:t>
            </a:r>
            <a:r>
              <a:rPr lang="en-US" dirty="0" err="1"/>
              <a:t>tandenborstel</a:t>
            </a:r>
            <a:r>
              <a:rPr lang="en-US" dirty="0"/>
              <a:t> is </a:t>
            </a:r>
            <a:r>
              <a:rPr lang="en-US" dirty="0" err="1"/>
              <a:t>vochtig</a:t>
            </a:r>
            <a:endParaRPr lang="en-US" dirty="0"/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tanden</a:t>
            </a:r>
            <a:r>
              <a:rPr lang="en-US" dirty="0"/>
              <a:t> </a:t>
            </a:r>
            <a:r>
              <a:rPr lang="en-US" dirty="0" err="1"/>
              <a:t>gepoetst</a:t>
            </a:r>
            <a:endParaRPr lang="en-US" dirty="0"/>
          </a:p>
          <a:p>
            <a:endParaRPr lang="en-US" dirty="0"/>
          </a:p>
          <a:p>
            <a:r>
              <a:rPr lang="en-US" dirty="0"/>
              <a:t>p-</a:t>
            </a:r>
            <a:r>
              <a:rPr lang="en-US" dirty="0" err="1"/>
              <a:t>waarde</a:t>
            </a:r>
            <a:r>
              <a:rPr lang="en-US" dirty="0"/>
              <a:t>: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tandenborstel</a:t>
            </a:r>
            <a:r>
              <a:rPr lang="en-US" dirty="0"/>
              <a:t> zo </a:t>
            </a:r>
            <a:r>
              <a:rPr lang="en-US" dirty="0" err="1"/>
              <a:t>vochtig</a:t>
            </a:r>
            <a:r>
              <a:rPr lang="en-US" dirty="0"/>
              <a:t> is (~ t-</a:t>
            </a:r>
            <a:r>
              <a:rPr lang="en-US" dirty="0" err="1"/>
              <a:t>waarde</a:t>
            </a:r>
            <a:r>
              <a:rPr lang="en-US" dirty="0"/>
              <a:t>) </a:t>
            </a:r>
            <a:r>
              <a:rPr lang="en-US" dirty="0" err="1"/>
              <a:t>indien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tanden</a:t>
            </a:r>
            <a:r>
              <a:rPr lang="en-US" dirty="0"/>
              <a:t> </a:t>
            </a:r>
            <a:r>
              <a:rPr lang="en-US" dirty="0" err="1"/>
              <a:t>gepoetst</a:t>
            </a:r>
            <a:r>
              <a:rPr lang="en-US" dirty="0"/>
              <a:t> (H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pic>
        <p:nvPicPr>
          <p:cNvPr id="9" name="Tijdelijke aanduiding voor inhoud 8" descr="Afbeelding met persoon, binnen, klein&#10;&#10;Automatisch gegenereerde beschrijving">
            <a:extLst>
              <a:ext uri="{FF2B5EF4-FFF2-40B4-BE49-F238E27FC236}">
                <a16:creationId xmlns:a16="http://schemas.microsoft.com/office/drawing/2014/main" id="{9E626421-4BB7-B6A7-2E39-F7681F5071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2694" r="46445" b="1"/>
          <a:stretch/>
        </p:blipFill>
        <p:spPr>
          <a:xfrm>
            <a:off x="623888" y="620713"/>
            <a:ext cx="2596742" cy="5616575"/>
          </a:xfrm>
          <a:noFill/>
        </p:spPr>
      </p:pic>
    </p:spTree>
    <p:extLst>
      <p:ext uri="{BB962C8B-B14F-4D97-AF65-F5344CB8AC3E}">
        <p14:creationId xmlns:p14="http://schemas.microsoft.com/office/powerpoint/2010/main" val="369530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8DF1-6178-5849-B632-554ACD6A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Cursusmateriaal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F53C1-B888-1B40-A030-01705EEA3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2E1BEEC-ECF9-3F45-91ED-957CE0F12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274320" indent="-274320"/>
            <a:r>
              <a:rPr lang="nl-BE" dirty="0"/>
              <a:t>Cursus website: </a:t>
            </a:r>
            <a:r>
              <a:rPr lang="nl-BE" dirty="0">
                <a:hlinkClick r:id="rId2"/>
              </a:rPr>
              <a:t>https://statb-2024-2025.netlify.app/</a:t>
            </a:r>
            <a:r>
              <a:rPr lang="nl-BE" dirty="0"/>
              <a:t> </a:t>
            </a:r>
          </a:p>
          <a:p>
            <a:pPr marL="274320" indent="-274320"/>
            <a:r>
              <a:rPr lang="nl-BE" dirty="0"/>
              <a:t>Open leerpakket (via ACCO)</a:t>
            </a:r>
            <a:endParaRPr lang="en-US" dirty="0"/>
          </a:p>
          <a:p>
            <a:pPr marL="740410" lvl="1" indent="-378460"/>
            <a:r>
              <a:rPr lang="nl-BE" dirty="0"/>
              <a:t>‘Bivariate en multivariate statistiek met R. Een openleerpakket.’  (De Maeyer, Coertjens en Ardies, 2012 )</a:t>
            </a:r>
          </a:p>
          <a:p>
            <a:pPr marL="740410" lvl="1" indent="-378460"/>
            <a:r>
              <a:rPr lang="nl-BE" dirty="0">
                <a:latin typeface="Calibri Light"/>
                <a:ea typeface="Verdana"/>
                <a:cs typeface="Calibri Light"/>
              </a:rPr>
              <a:t>Hoofdstuk 10 is herwerkt: </a:t>
            </a:r>
            <a:br>
              <a:rPr lang="nl-BE" dirty="0">
                <a:latin typeface="Calibri Light"/>
                <a:ea typeface="Verdana"/>
                <a:cs typeface="Calibri Light"/>
              </a:rPr>
            </a:br>
            <a:r>
              <a:rPr lang="nl-BE" i="1" dirty="0">
                <a:latin typeface="Calibri Light"/>
                <a:ea typeface="Verdana"/>
                <a:cs typeface="Calibri Light"/>
              </a:rPr>
              <a:t>Studiemateriaal &gt; Openleerpakket &gt; </a:t>
            </a:r>
            <a:r>
              <a:rPr lang="nl-BE" b="1" i="1" dirty="0">
                <a:solidFill>
                  <a:srgbClr val="92D050"/>
                </a:solidFill>
                <a:latin typeface="Calibri Light"/>
                <a:ea typeface="Verdana"/>
                <a:cs typeface="Calibri Light"/>
              </a:rPr>
              <a:t> Hoofdstuk 10 HERWERKT</a:t>
            </a:r>
            <a:endParaRPr lang="nl-BE" i="1" dirty="0">
              <a:latin typeface="Calibri Light"/>
              <a:ea typeface="Verdana"/>
              <a:cs typeface="Calibri Light"/>
            </a:endParaRPr>
          </a:p>
          <a:p>
            <a:pPr marL="740410" lvl="1" indent="-378460"/>
            <a:r>
              <a:rPr lang="nl-BE" dirty="0">
                <a:latin typeface="Calibri Light"/>
                <a:ea typeface="Verdana"/>
                <a:cs typeface="Calibri Light"/>
              </a:rPr>
              <a:t>Errata: </a:t>
            </a:r>
            <a:r>
              <a:rPr lang="nl-BE" i="1" dirty="0">
                <a:latin typeface="Calibri Light"/>
                <a:ea typeface="Calibri Light"/>
                <a:cs typeface="Calibri Light"/>
              </a:rPr>
              <a:t>Studiemateriaal &gt; </a:t>
            </a:r>
            <a:r>
              <a:rPr lang="nl-BE" i="1" dirty="0">
                <a:solidFill>
                  <a:srgbClr val="002E65"/>
                </a:solidFill>
                <a:latin typeface="Calibri Light"/>
                <a:ea typeface="Calibri Light"/>
                <a:cs typeface="Calibri Light"/>
              </a:rPr>
              <a:t>Openleerpakket &gt;</a:t>
            </a:r>
            <a:r>
              <a:rPr lang="nl-BE" i="1" dirty="0">
                <a:solidFill>
                  <a:srgbClr val="002E65"/>
                </a:solidFill>
                <a:latin typeface="Calibri Light"/>
                <a:ea typeface="Verdana"/>
                <a:cs typeface="Calibri Light"/>
              </a:rPr>
              <a:t> </a:t>
            </a:r>
            <a:r>
              <a:rPr lang="nl-BE" b="1" i="1" dirty="0">
                <a:solidFill>
                  <a:srgbClr val="92D050"/>
                </a:solidFill>
                <a:latin typeface="Calibri Light"/>
                <a:ea typeface="Verdana"/>
                <a:cs typeface="Calibri Light"/>
              </a:rPr>
              <a:t>Wijzigingen aan het openleerpakket</a:t>
            </a:r>
            <a:endParaRPr lang="nl-BE" i="1" dirty="0">
              <a:solidFill>
                <a:srgbClr val="92D050"/>
              </a:solidFill>
              <a:latin typeface="Calibri Light"/>
              <a:ea typeface="Verdana"/>
              <a:cs typeface="Calibri Light"/>
            </a:endParaRPr>
          </a:p>
          <a:p>
            <a:pPr marL="274320" indent="-274320"/>
            <a:r>
              <a:rPr lang="nl-BE" dirty="0"/>
              <a:t>Videolessen</a:t>
            </a:r>
          </a:p>
          <a:p>
            <a:pPr marL="274320" indent="-274320"/>
            <a:r>
              <a:rPr lang="nl-BE" dirty="0"/>
              <a:t>ZSO’s</a:t>
            </a:r>
          </a:p>
          <a:p>
            <a:pPr marL="0" indent="0">
              <a:buNone/>
            </a:pPr>
            <a:endParaRPr lang="nl-B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89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5C276C-4834-C043-9070-EF6435B4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60C7525-6DCA-3344-BB01-09EB967DC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E56C5F-3BD1-E441-B849-498058B2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altLang="nl-BE" sz="1800" dirty="0">
                <a:solidFill>
                  <a:srgbClr val="3333FF"/>
                </a:solidFill>
                <a:latin typeface="Courier New" panose="02070309020205020404" pitchFamily="49" charset="0"/>
              </a:rPr>
              <a:t>t.test(Afval$Afval.in.kg ~ Afval$Conditie, var.equal = TRUE)</a:t>
            </a:r>
            <a:endParaRPr lang="nl-BE" sz="1800" dirty="0"/>
          </a:p>
        </p:txBody>
      </p:sp>
      <p:pic>
        <p:nvPicPr>
          <p:cNvPr id="12" name="Afbeelding 11" descr="Afbeelding met tekst&#10;&#10;Automatisch gegenereerde beschrijving">
            <a:extLst>
              <a:ext uri="{FF2B5EF4-FFF2-40B4-BE49-F238E27FC236}">
                <a16:creationId xmlns:a16="http://schemas.microsoft.com/office/drawing/2014/main" id="{9DCAAA5C-E52B-8B4E-80C2-6BEE7376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85" y="2198410"/>
            <a:ext cx="8667957" cy="281342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AF33A2E-A574-1743-9D0B-B887EBFE8E6F}"/>
              </a:ext>
            </a:extLst>
          </p:cNvPr>
          <p:cNvSpPr/>
          <p:nvPr/>
        </p:nvSpPr>
        <p:spPr bwMode="auto">
          <a:xfrm>
            <a:off x="593524" y="3036364"/>
            <a:ext cx="1196354" cy="28733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nl-NL" dirty="0">
                <a:solidFill>
                  <a:srgbClr val="25256F"/>
                </a:solidFill>
                <a:latin typeface="Times New Roman" pitchFamily="-111" charset="0"/>
              </a:rPr>
              <a:t>           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BE7E664-8262-5E41-B610-145FAE6519F9}"/>
              </a:ext>
            </a:extLst>
          </p:cNvPr>
          <p:cNvSpPr/>
          <p:nvPr/>
        </p:nvSpPr>
        <p:spPr bwMode="auto">
          <a:xfrm>
            <a:off x="1959562" y="3037272"/>
            <a:ext cx="1003559" cy="28733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73AE62F-3108-D14C-AB7B-874B20BD3C98}"/>
              </a:ext>
            </a:extLst>
          </p:cNvPr>
          <p:cNvSpPr/>
          <p:nvPr/>
        </p:nvSpPr>
        <p:spPr bwMode="auto">
          <a:xfrm>
            <a:off x="3132805" y="3049749"/>
            <a:ext cx="2365171" cy="28733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 b="1" dirty="0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31BD576-033A-D245-B10D-8D19B7F83E40}"/>
              </a:ext>
            </a:extLst>
          </p:cNvPr>
          <p:cNvSpPr/>
          <p:nvPr/>
        </p:nvSpPr>
        <p:spPr bwMode="auto">
          <a:xfrm>
            <a:off x="3785243" y="4660483"/>
            <a:ext cx="5418123" cy="288925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13" name="Wolkvormige toelichting 12">
            <a:extLst>
              <a:ext uri="{FF2B5EF4-FFF2-40B4-BE49-F238E27FC236}">
                <a16:creationId xmlns:a16="http://schemas.microsoft.com/office/drawing/2014/main" id="{591D26BE-B279-424F-A370-CBC53D00A330}"/>
              </a:ext>
            </a:extLst>
          </p:cNvPr>
          <p:cNvSpPr/>
          <p:nvPr/>
        </p:nvSpPr>
        <p:spPr bwMode="auto">
          <a:xfrm>
            <a:off x="8414794" y="2037144"/>
            <a:ext cx="3414531" cy="1176899"/>
          </a:xfrm>
          <a:prstGeom prst="cloudCallout">
            <a:avLst>
              <a:gd name="adj1" fmla="val -134164"/>
              <a:gd name="adj2" fmla="val 37302"/>
            </a:avLst>
          </a:prstGeom>
          <a:noFill/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504F96FC-5AED-5C46-B30E-AABD5AA3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98" y="2241621"/>
            <a:ext cx="2066879" cy="6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2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D0FADBE-B4DE-A04B-B00F-EB7E14E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assumpties (1)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F21C5C0-CE28-3148-9BD2-6876A1D784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CBF0FDD-EB54-1A4B-82C4-033286B2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Voorwaarden om t-test te mogen gebruiken?</a:t>
            </a:r>
          </a:p>
          <a:p>
            <a:pPr lvl="1"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Afhankelijke variabele is normaal verdeeld</a:t>
            </a:r>
          </a:p>
          <a:p>
            <a:pPr lvl="1"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Binnengroepvarianties zijn gelijk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ea typeface="ＭＳ Ｐゴシック" pitchFamily="-111" charset="-128"/>
              <a:cs typeface="ＭＳ Ｐゴシック" pitchFamily="-111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Assumptie m.b.t. binnengroepvarianties checken in R </a:t>
            </a:r>
            <a:r>
              <a:rPr lang="nl-BE" sz="1800" dirty="0">
                <a:ea typeface="ＭＳ Ｐゴシック" pitchFamily="-111" charset="-128"/>
                <a:cs typeface="ＭＳ Ｐゴシック" pitchFamily="-111" charset="-128"/>
              </a:rPr>
              <a:t>(package car laden)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latin typeface="Courier New" pitchFamily="-111" charset="0"/>
              <a:ea typeface="ＭＳ Ｐゴシック" pitchFamily="-111" charset="-128"/>
              <a:cs typeface="Courier New" pitchFamily="-111" charset="0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latin typeface="Courier New" pitchFamily="-111" charset="0"/>
              <a:ea typeface="ＭＳ Ｐゴシック" pitchFamily="-111" charset="-128"/>
              <a:cs typeface="Courier New" pitchFamily="-111" charset="0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latin typeface="Courier New" pitchFamily="-111" charset="0"/>
              <a:ea typeface="ＭＳ Ｐゴシック" pitchFamily="-111" charset="-128"/>
              <a:cs typeface="Courier New" pitchFamily="-111" charset="0"/>
            </a:endParaRPr>
          </a:p>
          <a:p>
            <a:pPr marL="0" indent="0">
              <a:lnSpc>
                <a:spcPct val="90000"/>
              </a:lnSpc>
              <a:defRPr/>
            </a:pPr>
            <a:endParaRPr lang="nl-BE" dirty="0">
              <a:ea typeface="ＭＳ Ｐゴシック" pitchFamily="-111" charset="-128"/>
              <a:cs typeface="ＭＳ Ｐゴシック" pitchFamily="-111" charset="-128"/>
            </a:endParaRPr>
          </a:p>
          <a:p>
            <a:endParaRPr lang="nl-BE" dirty="0"/>
          </a:p>
        </p:txBody>
      </p:sp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DB58656E-385E-784B-BF1B-75ED055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19" y="3907148"/>
            <a:ext cx="7301133" cy="171093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4E50482A-6173-2146-A730-44BF4287B585}"/>
              </a:ext>
            </a:extLst>
          </p:cNvPr>
          <p:cNvSpPr/>
          <p:nvPr/>
        </p:nvSpPr>
        <p:spPr bwMode="auto">
          <a:xfrm>
            <a:off x="3061143" y="4993653"/>
            <a:ext cx="862676" cy="28733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818F175-EE65-084B-BAB2-D0815E435DAF}"/>
              </a:ext>
            </a:extLst>
          </p:cNvPr>
          <p:cNvSpPr txBox="1"/>
          <p:nvPr/>
        </p:nvSpPr>
        <p:spPr>
          <a:xfrm>
            <a:off x="5173884" y="5092861"/>
            <a:ext cx="4977113" cy="12463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nl-BE" b="1" i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er is geen verschil in binnengroepvarianties</a:t>
            </a:r>
          </a:p>
          <a:p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nl-BE" b="1" i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er is wel een verschil in binnengroepvarianties</a:t>
            </a:r>
          </a:p>
          <a:p>
            <a:endParaRPr lang="nl-BE" b="1" i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DUS…</a:t>
            </a:r>
          </a:p>
        </p:txBody>
      </p:sp>
    </p:spTree>
    <p:extLst>
      <p:ext uri="{BB962C8B-B14F-4D97-AF65-F5344CB8AC3E}">
        <p14:creationId xmlns:p14="http://schemas.microsoft.com/office/powerpoint/2010/main" val="341326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4DC3F-011F-C645-9C33-AD3F68F3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assumpties (2)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D08BD-344B-5248-BA89-EBFA72326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30D6969-7804-494D-8227-4D7D3D0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als binnengroepvarianties wel verschillen?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17ADF7-C27F-5D49-AEBE-B3CCF4126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6752" r="9723"/>
          <a:stretch/>
        </p:blipFill>
        <p:spPr bwMode="auto">
          <a:xfrm>
            <a:off x="1898247" y="2268637"/>
            <a:ext cx="7396223" cy="310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B38B92-80D3-F440-A000-15D7F45DEDED}"/>
              </a:ext>
            </a:extLst>
          </p:cNvPr>
          <p:cNvCxnSpPr/>
          <p:nvPr/>
        </p:nvCxnSpPr>
        <p:spPr>
          <a:xfrm>
            <a:off x="3345084" y="5092861"/>
            <a:ext cx="1851949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79D4E1D-A34C-AC4A-9939-34E5B273D2AA}"/>
              </a:ext>
            </a:extLst>
          </p:cNvPr>
          <p:cNvCxnSpPr/>
          <p:nvPr/>
        </p:nvCxnSpPr>
        <p:spPr>
          <a:xfrm>
            <a:off x="7085641" y="5094788"/>
            <a:ext cx="1851949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377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205D-CF05-524B-96D7-CAA81FF1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hoe groot is het effect?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681C029-9A98-4642-A46D-1D2E29975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CB5AD2C-946F-A34F-B9D6-0C3017E2E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Cohen’s d: 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Interpretatie?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In R: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7CB6DDF-C424-2E45-81BD-69136BAD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83" y="5020399"/>
            <a:ext cx="6232865" cy="882689"/>
          </a:xfrm>
          <a:prstGeom prst="rect">
            <a:avLst/>
          </a:prstGeom>
        </p:spPr>
      </p:pic>
      <p:pic>
        <p:nvPicPr>
          <p:cNvPr id="9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55B761FF-2CFF-D042-B9CC-40E5F523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990" y="2588909"/>
            <a:ext cx="4965700" cy="1866900"/>
          </a:xfrm>
          <a:prstGeom prst="rect">
            <a:avLst/>
          </a:prstGeom>
        </p:spPr>
      </p:pic>
      <p:pic>
        <p:nvPicPr>
          <p:cNvPr id="6" name="Afbeelding 7">
            <a:extLst>
              <a:ext uri="{FF2B5EF4-FFF2-40B4-BE49-F238E27FC236}">
                <a16:creationId xmlns:a16="http://schemas.microsoft.com/office/drawing/2014/main" id="{76AC9A9E-1462-421D-97F9-CBC97B85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025" y="1219952"/>
            <a:ext cx="2743200" cy="1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32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0AD0-D595-E14F-B23C-32853A0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Significantie en effectgrootte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EE56D-9E70-0247-BF90-A55B885D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Kan je verklaren waarom… </a:t>
            </a:r>
          </a:p>
          <a:p>
            <a:pPr lvl="1"/>
            <a:r>
              <a:rPr lang="nl-BE" dirty="0"/>
              <a:t>een miniem verschil tussen beide condities toch een significante t-test oplevert?</a:t>
            </a:r>
          </a:p>
          <a:p>
            <a:pPr lvl="1"/>
            <a:r>
              <a:rPr lang="nl-BE" dirty="0"/>
              <a:t>een verschil niet significant is, maar wel een medium tot sterk effect heeft?</a:t>
            </a:r>
          </a:p>
          <a:p>
            <a:endParaRPr lang="nl-BE" dirty="0"/>
          </a:p>
          <a:p>
            <a:pPr marL="0" indent="0">
              <a:buNone/>
            </a:pP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4010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0AD0-D595-E14F-B23C-32853A0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Significantie en effectgrootte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EE56D-9E70-0247-BF90-A55B885D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Kan je verklaren waarom… </a:t>
            </a:r>
          </a:p>
          <a:p>
            <a:pPr lvl="1"/>
            <a:r>
              <a:rPr lang="nl-BE" dirty="0"/>
              <a:t>een miniem verschil tussen beide condities toch een significante t-test oplevert?</a:t>
            </a:r>
          </a:p>
          <a:p>
            <a:pPr lvl="1"/>
            <a:r>
              <a:rPr lang="nl-BE" dirty="0"/>
              <a:t>een verschil niet significant is, maar wel een medium tot sterk effect heeft?</a:t>
            </a:r>
          </a:p>
          <a:p>
            <a:endParaRPr lang="nl-BE" dirty="0"/>
          </a:p>
          <a:p>
            <a:r>
              <a:rPr lang="nl-BE" dirty="0"/>
              <a:t>Vergelijking gebaseerd op betrouwbaarheidsintervallen</a:t>
            </a:r>
          </a:p>
          <a:p>
            <a:endParaRPr lang="en-BE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0EEAA64-5171-6248-941A-F931C208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72" y="4094726"/>
            <a:ext cx="27368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58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03D24-3188-014B-8B9E-F9C69EA9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met een repeated measures design?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38D5BBC-D8CC-8B4D-B88B-90DAEBCD6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0834F47D-9CE4-344F-927E-58FEF176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16847" r="24794" b="7680"/>
          <a:stretch>
            <a:fillRect/>
          </a:stretch>
        </p:blipFill>
        <p:spPr bwMode="auto">
          <a:xfrm>
            <a:off x="3116495" y="1309104"/>
            <a:ext cx="5101882" cy="539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CC08DA3D-2ED0-A74D-9F8F-991C858C4C4C}"/>
              </a:ext>
            </a:extLst>
          </p:cNvPr>
          <p:cNvSpPr/>
          <p:nvPr/>
        </p:nvSpPr>
        <p:spPr bwMode="auto">
          <a:xfrm>
            <a:off x="3116494" y="2852337"/>
            <a:ext cx="1212437" cy="45802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93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Gemiddeldes?</a:t>
            </a:r>
          </a:p>
          <a:p>
            <a:r>
              <a:rPr lang="nl-BE" dirty="0"/>
              <a:t>Assumptie binnengroepvariantie?</a:t>
            </a:r>
          </a:p>
          <a:p>
            <a:r>
              <a:rPr lang="nl-BE" dirty="0"/>
              <a:t>Statistische significantie? (t-test)</a:t>
            </a:r>
          </a:p>
          <a:p>
            <a:r>
              <a:rPr lang="nl-BE" dirty="0"/>
              <a:t>Effectgrootte?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4575" b="-45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301525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8524A9C-561A-9C4D-A0F8-CCF427CC2B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08B94770-57EA-DBB8-3D86-EE1E970C05DE}"/>
              </a:ext>
            </a:extLst>
          </p:cNvPr>
          <p:cNvSpPr txBox="1"/>
          <p:nvPr/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defTabSz="1217054" eaLnBrk="1" hangingPunct="1">
              <a:spcAft>
                <a:spcPts val="600"/>
              </a:spcAft>
            </a:pPr>
            <a:r>
              <a:rPr lang="en-US" sz="3800" b="1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https://statb-2024-2025.netlify.app/computer_labs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5609313-94F3-503B-FB67-442DE4769C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49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B9D759A-0FA3-2EFD-33F0-B92E6529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0" r="2" b="23314"/>
          <a:stretch/>
        </p:blipFill>
        <p:spPr>
          <a:xfrm>
            <a:off x="623887" y="1577009"/>
            <a:ext cx="10944226" cy="4660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796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8DF1-6178-5849-B632-554ACD6A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statistiek B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F53C1-B888-1B40-A030-01705EEA3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E923AA64-A445-2A4A-9CC3-2B543CA8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pPr marL="274320" indent="-274320"/>
            <a:r>
              <a:rPr lang="nl-BE" dirty="0"/>
              <a:t>Voorbereid student is er 2 </a:t>
            </a:r>
            <a:r>
              <a:rPr lang="nl-BE" sz="1400" dirty="0"/>
              <a:t>(of meer)</a:t>
            </a:r>
            <a:r>
              <a:rPr lang="nl-BE" dirty="0"/>
              <a:t> waard</a:t>
            </a:r>
            <a:endParaRPr lang="en-US" dirty="0"/>
          </a:p>
          <a:p>
            <a:pPr marL="740410" lvl="1" indent="-378460"/>
            <a:r>
              <a:rPr lang="nl-BE" dirty="0"/>
              <a:t>Hoofdstukken uit OLP doornemen</a:t>
            </a:r>
          </a:p>
          <a:p>
            <a:pPr marL="740410" lvl="1" indent="-378460"/>
            <a:r>
              <a:rPr lang="nl-BE" dirty="0"/>
              <a:t>Videolessen bekijken</a:t>
            </a:r>
          </a:p>
          <a:p>
            <a:pPr marL="740410" lvl="1" indent="-378460"/>
            <a:r>
              <a:rPr lang="nl-BE" dirty="0"/>
              <a:t>Online (R) oefeningen maken</a:t>
            </a:r>
          </a:p>
          <a:p>
            <a:pPr marL="740410" lvl="1" indent="-378460"/>
            <a:r>
              <a:rPr lang="nl-BE" dirty="0"/>
              <a:t>ZSO’s van afgeronde hoofdstukken maken</a:t>
            </a:r>
          </a:p>
          <a:p>
            <a:pPr marL="740410" lvl="1" indent="-378460"/>
            <a:r>
              <a:rPr lang="nl-BE" dirty="0">
                <a:latin typeface="Calibri Light"/>
                <a:ea typeface="Verdana"/>
                <a:cs typeface="Calibri Light"/>
              </a:rPr>
              <a:t>Vragen -&gt; discussieforum</a:t>
            </a:r>
            <a:endParaRPr lang="nl-BE" dirty="0"/>
          </a:p>
          <a:p>
            <a:pPr marL="274320" indent="-274320"/>
            <a:r>
              <a:rPr lang="nl-BE" dirty="0"/>
              <a:t>Contactmoment:</a:t>
            </a:r>
          </a:p>
          <a:p>
            <a:pPr marL="740410" lvl="1" indent="-378460"/>
            <a:r>
              <a:rPr lang="nl-BE" dirty="0"/>
              <a:t>Korte herhaling</a:t>
            </a:r>
          </a:p>
          <a:p>
            <a:pPr marL="740410" lvl="1" indent="-378460"/>
            <a:r>
              <a:rPr lang="nl-BE" dirty="0"/>
              <a:t>Korte instructie leerinhoud voor dat contactmoment</a:t>
            </a:r>
          </a:p>
          <a:p>
            <a:pPr marL="740410" lvl="1" indent="-378460"/>
            <a:r>
              <a:rPr lang="nl-BE" dirty="0"/>
              <a:t>Oefenen!</a:t>
            </a:r>
          </a:p>
          <a:p>
            <a:pPr marL="274320" indent="-274320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7982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2D397-0105-099C-AF21-E3AA920E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0BAB3990-EB89-4248-03E3-2904BC7E7B08}"/>
              </a:ext>
            </a:extLst>
          </p:cNvPr>
          <p:cNvSpPr txBox="1"/>
          <p:nvPr/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defTabSz="1217054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700" b="1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https://statb-2024-2025.netlify.app/contactmomenten/c1/opdrachten_c1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9ADA599-C214-60BB-FD1D-B0D8B393C8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50</a:t>
            </a:fld>
            <a:endParaRPr lang="nl-BE"/>
          </a:p>
        </p:txBody>
      </p:sp>
      <p:pic>
        <p:nvPicPr>
          <p:cNvPr id="3" name="Afbeelding 2" descr="Afbeelding met tekst, schermopname, Lettertype, ontwerp&#10;&#10;Door AI gegenereerde inhoud is mogelijk onjuist.">
            <a:extLst>
              <a:ext uri="{FF2B5EF4-FFF2-40B4-BE49-F238E27FC236}">
                <a16:creationId xmlns:a16="http://schemas.microsoft.com/office/drawing/2014/main" id="{0FD3653C-B4FA-0386-6103-4AE6F2D3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769934" y="960595"/>
            <a:ext cx="8629842" cy="5743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488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schermopname, document, nummer&#10;&#10;Door AI gegenereerde inhoud is mogelijk onjuist.">
            <a:extLst>
              <a:ext uri="{FF2B5EF4-FFF2-40B4-BE49-F238E27FC236}">
                <a16:creationId xmlns:a16="http://schemas.microsoft.com/office/drawing/2014/main" id="{69EA1639-694E-025E-C38E-F21C90D4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30" y="1280896"/>
            <a:ext cx="6295705" cy="55771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BA031A-5F7D-064D-A8C8-5FB3B9C4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statistiek B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DDF499-7528-8142-927B-A954DD9A1E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F0CEFCB-8C17-B246-9328-78167D4A2E76}"/>
                  </a:ext>
                </a:extLst>
              </p:cNvPr>
              <p:cNvSpPr txBox="1"/>
              <p:nvPr/>
            </p:nvSpPr>
            <p:spPr>
              <a:xfrm>
                <a:off x="8434763" y="737970"/>
                <a:ext cx="2601100" cy="42566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nl-BE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≠</m:t>
                    </m:r>
                  </m:oMath>
                </a14:m>
                <a:r>
                  <a:rPr lang="nl-BE" sz="2800" b="1" dirty="0">
                    <a:solidFill>
                      <a:schemeClr val="accent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volgorde boek</a:t>
                </a:r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F0CEFCB-8C17-B246-9328-78167D4A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763" y="737970"/>
                <a:ext cx="2601100" cy="425669"/>
              </a:xfrm>
              <a:prstGeom prst="rect">
                <a:avLst/>
              </a:prstGeom>
              <a:blipFill>
                <a:blip r:embed="rId3"/>
                <a:stretch>
                  <a:fillRect l="-3865" t="-22222" r="-2415" b="-44444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511BA17-1BA5-0640-93F0-A08D62B7D705}"/>
              </a:ext>
            </a:extLst>
          </p:cNvPr>
          <p:cNvCxnSpPr>
            <a:cxnSpLocks/>
          </p:cNvCxnSpPr>
          <p:nvPr/>
        </p:nvCxnSpPr>
        <p:spPr>
          <a:xfrm flipH="1">
            <a:off x="8071945" y="1163639"/>
            <a:ext cx="362818" cy="412749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1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8DF1-6178-5849-B632-554ACD6A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Evaluatie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F53C1-B888-1B40-A030-01705EEA3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3A8B5B-E409-3246-A1E2-639D2ABC9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Schriftelijk PC-examen in twee delen:</a:t>
            </a:r>
          </a:p>
          <a:p>
            <a:pPr lvl="1"/>
            <a:r>
              <a:rPr lang="nl-BE" dirty="0"/>
              <a:t>GESLOTEN DEEL (70%): focus op kennis, inzicht en output interpreteren</a:t>
            </a:r>
          </a:p>
          <a:p>
            <a:pPr lvl="1"/>
            <a:r>
              <a:rPr lang="nl-BE" dirty="0"/>
              <a:t>OPEN DEEL (30%):  focus op analyseren in R (~output genereren)</a:t>
            </a:r>
          </a:p>
          <a:p>
            <a:pPr lvl="1"/>
            <a:endParaRPr lang="nl-BE" dirty="0"/>
          </a:p>
          <a:p>
            <a:pPr marL="361940" lvl="1" indent="0">
              <a:buNone/>
            </a:pPr>
            <a:r>
              <a:rPr lang="nl-BE" i="1" dirty="0"/>
              <a:t>Je moet minimaal de helft halen op het gesloten deel om te kunnen slagen </a:t>
            </a:r>
          </a:p>
          <a:p>
            <a:pPr marL="361940" lvl="1" indent="0">
              <a:buNone/>
            </a:pPr>
            <a:r>
              <a:rPr lang="nl-BE" i="1" dirty="0"/>
              <a:t>voor Statistiek B. Anders bedraagt de score voor Statistiek B maximaal 8/20.</a:t>
            </a:r>
          </a:p>
          <a:p>
            <a:pPr marL="361940" lvl="1" indent="0">
              <a:buNone/>
            </a:pPr>
            <a:endParaRPr lang="nl-BE" i="1" dirty="0"/>
          </a:p>
          <a:p>
            <a:r>
              <a:rPr lang="nl-BE" dirty="0"/>
              <a:t>Voorbereiden?</a:t>
            </a:r>
          </a:p>
          <a:p>
            <a:pPr lvl="1"/>
            <a:r>
              <a:rPr lang="nl-BE" dirty="0"/>
              <a:t>Laatste sessie ~ proefexamen</a:t>
            </a:r>
          </a:p>
          <a:p>
            <a:pPr lvl="1"/>
            <a:r>
              <a:rPr lang="nl-BE" dirty="0"/>
              <a:t>Sc     ipt</a:t>
            </a:r>
          </a:p>
        </p:txBody>
      </p:sp>
      <p:pic>
        <p:nvPicPr>
          <p:cNvPr id="7" name="Picture 1" descr="a81dba592b932dc622b15ecb2e422e08.jpg.png">
            <a:extLst>
              <a:ext uri="{FF2B5EF4-FFF2-40B4-BE49-F238E27FC236}">
                <a16:creationId xmlns:a16="http://schemas.microsoft.com/office/drawing/2014/main" id="{E5162C96-A9B6-FA41-BA34-D3C0BB614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62" y="5688104"/>
            <a:ext cx="339232" cy="33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37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81316-48F4-3243-8252-848624BF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Statistiek A?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8D48A9B-06E4-2248-BE0A-33A5710F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6F0608-B8B4-E04E-8E0E-F6C4AFD5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We breiden uit…</a:t>
            </a:r>
          </a:p>
          <a:p>
            <a:pPr lvl="1"/>
            <a:r>
              <a:rPr lang="nl-BE" dirty="0"/>
              <a:t>Van “</a:t>
            </a:r>
            <a:r>
              <a:rPr lang="nl-BE" i="1" dirty="0"/>
              <a:t>Hoe hoog scoort een gemiddelde leerling in Vlaanderen op deze kennistest techniek?”</a:t>
            </a:r>
            <a:endParaRPr lang="nl-BE" dirty="0"/>
          </a:p>
          <a:p>
            <a:pPr lvl="1"/>
            <a:r>
              <a:rPr lang="nl-BE" dirty="0"/>
              <a:t>Naar “</a:t>
            </a:r>
            <a:r>
              <a:rPr lang="nl-BE" i="1" dirty="0"/>
              <a:t>Scoren jongens en meisjes anders op techniek?</a:t>
            </a:r>
            <a:r>
              <a:rPr lang="nl-BE" dirty="0"/>
              <a:t>”</a:t>
            </a:r>
          </a:p>
          <a:p>
            <a:pPr marL="361940" lvl="1" indent="0">
              <a:buNone/>
            </a:pPr>
            <a:endParaRPr lang="nl-BE" dirty="0"/>
          </a:p>
          <a:p>
            <a:r>
              <a:rPr lang="nl-BE" dirty="0"/>
              <a:t>Wat als je niet geslaagd bent voor statistiek A?</a:t>
            </a:r>
          </a:p>
          <a:p>
            <a:pPr lvl="1"/>
            <a:r>
              <a:rPr lang="nl-BE" dirty="0"/>
              <a:t>No worries! </a:t>
            </a:r>
            <a:r>
              <a:rPr lang="nl-BE" dirty="0">
                <a:sym typeface="Wingdings" pitchFamily="2" charset="2"/>
              </a:rPr>
              <a:t></a:t>
            </a:r>
            <a:endParaRPr lang="nl-BE" dirty="0"/>
          </a:p>
          <a:p>
            <a:pPr lvl="1"/>
            <a:r>
              <a:rPr lang="nl-BE" dirty="0"/>
              <a:t>Meetniveaus variabelen en z-scores!</a:t>
            </a:r>
          </a:p>
        </p:txBody>
      </p:sp>
    </p:spTree>
    <p:extLst>
      <p:ext uri="{BB962C8B-B14F-4D97-AF65-F5344CB8AC3E}">
        <p14:creationId xmlns:p14="http://schemas.microsoft.com/office/powerpoint/2010/main" val="720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Analysetechnieken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29727" b="-29727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245471694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B22DFF-6DA5-4C17-8140-63EE3C33F6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A34A2B-D391-4E7B-9E35-48290D9CD6C9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6b30ab21-c247-4d68-a057-2d2e000e95f9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A20CB21-9F62-47FD-B7F7-36DB82D241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2319</TotalTime>
  <Words>1684</Words>
  <Application>Microsoft Macintosh PowerPoint</Application>
  <PresentationFormat>Breedbeeld</PresentationFormat>
  <Paragraphs>333</Paragraphs>
  <Slides>50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50</vt:i4>
      </vt:variant>
    </vt:vector>
  </HeadingPairs>
  <TitlesOfParts>
    <vt:vector size="65" baseType="lpstr">
      <vt:lpstr>ＭＳ Ｐゴシック</vt:lpstr>
      <vt:lpstr>Aptos</vt:lpstr>
      <vt:lpstr>Arial</vt:lpstr>
      <vt:lpstr>Calibri</vt:lpstr>
      <vt:lpstr>Calibri Light</vt:lpstr>
      <vt:lpstr>Cambria Math</vt:lpstr>
      <vt:lpstr>Courier New</vt:lpstr>
      <vt:lpstr>Gotham</vt:lpstr>
      <vt:lpstr>ITC Officina Sans Std Book</vt:lpstr>
      <vt:lpstr>Times New Roman</vt:lpstr>
      <vt:lpstr>Trebuchet MS</vt:lpstr>
      <vt:lpstr>Verdana</vt:lpstr>
      <vt:lpstr>Wingdings</vt:lpstr>
      <vt:lpstr>UAntwerpen-inhoud</vt:lpstr>
      <vt:lpstr>UAntwerpen_titelslide</vt:lpstr>
      <vt:lpstr>Statistiek B – contactmoment 1</vt:lpstr>
      <vt:lpstr>PowerPoint-presentatie</vt:lpstr>
      <vt:lpstr>Praktisch</vt:lpstr>
      <vt:lpstr>Cursusmateriaal</vt:lpstr>
      <vt:lpstr>Opbouw statistiek B</vt:lpstr>
      <vt:lpstr>Opbouw statistiek B</vt:lpstr>
      <vt:lpstr>Evaluatie</vt:lpstr>
      <vt:lpstr>Statistiek A?</vt:lpstr>
      <vt:lpstr>Analysetechnieken</vt:lpstr>
      <vt:lpstr>Meetniveau variabelen</vt:lpstr>
      <vt:lpstr>Meetniveau variabelen</vt:lpstr>
      <vt:lpstr>Welke variabelen?</vt:lpstr>
      <vt:lpstr>Relaties tussen variabelen?</vt:lpstr>
      <vt:lpstr>Relaties tussen variabelen</vt:lpstr>
      <vt:lpstr>Causale versus niet-causale verbanden (1)</vt:lpstr>
      <vt:lpstr>Causale versus niet-causale verbanden (2)</vt:lpstr>
      <vt:lpstr>Complexere verbanden: controle variabelen</vt:lpstr>
      <vt:lpstr>Complexere verbanden: interactie tussen variabelen</vt:lpstr>
      <vt:lpstr>Hoe gepaste techniek kiezen?</vt:lpstr>
      <vt:lpstr>Oefening</vt:lpstr>
      <vt:lpstr>t-test</vt:lpstr>
      <vt:lpstr>PowerPoint-presentatie</vt:lpstr>
      <vt:lpstr>PowerPoint-presentatie</vt:lpstr>
      <vt:lpstr>2 vormen van t-test</vt:lpstr>
      <vt:lpstr>Hoe nagaan of er een effect is?</vt:lpstr>
      <vt:lpstr>Hoe nagaan of er een effect is?</vt:lpstr>
      <vt:lpstr>Hoe nagaan of er een effect is?</vt:lpstr>
      <vt:lpstr>Wat kan er aan de hand zijn?</vt:lpstr>
      <vt:lpstr>De ene fout is de andere niet…</vt:lpstr>
      <vt:lpstr>Van brandalarm naar statistiek?</vt:lpstr>
      <vt:lpstr>Van brandalarm naar statistiek?</vt:lpstr>
      <vt:lpstr>Type I en type II fouten</vt:lpstr>
      <vt:lpstr>Type 1 en 2 fouten bij brandalarm:</vt:lpstr>
      <vt:lpstr>t-test: twee soorten variantie</vt:lpstr>
      <vt:lpstr>t-test: berekening</vt:lpstr>
      <vt:lpstr>Betekenis t-waarde</vt:lpstr>
      <vt:lpstr>t-test: t-verdeling</vt:lpstr>
      <vt:lpstr>t-test: vuistregel</vt:lpstr>
      <vt:lpstr>Ander voorbeeld…</vt:lpstr>
      <vt:lpstr>t-test in R</vt:lpstr>
      <vt:lpstr>t-test: assumpties (1)</vt:lpstr>
      <vt:lpstr>t-test: assumpties (2)</vt:lpstr>
      <vt:lpstr>t-test: hoe groot is het effect?</vt:lpstr>
      <vt:lpstr>Significantie en effectgrootte</vt:lpstr>
      <vt:lpstr>Significantie en effectgrootte</vt:lpstr>
      <vt:lpstr>Wat met een repeated measures design?</vt:lpstr>
      <vt:lpstr>t-test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146</cp:revision>
  <dcterms:created xsi:type="dcterms:W3CDTF">2020-12-07T09:05:54Z</dcterms:created>
  <dcterms:modified xsi:type="dcterms:W3CDTF">2025-02-18T09:07:42Z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